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7" r:id="rId2"/>
    <p:sldId id="259" r:id="rId3"/>
    <p:sldId id="267" r:id="rId4"/>
    <p:sldId id="269" r:id="rId5"/>
    <p:sldId id="270" r:id="rId6"/>
    <p:sldId id="268" r:id="rId7"/>
    <p:sldId id="271" r:id="rId8"/>
    <p:sldId id="272" r:id="rId9"/>
    <p:sldId id="276" r:id="rId10"/>
    <p:sldId id="277" r:id="rId11"/>
    <p:sldId id="275" r:id="rId12"/>
    <p:sldId id="273" r:id="rId13"/>
    <p:sldId id="274" r:id="rId14"/>
    <p:sldId id="266" r:id="rId1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8D6"/>
    <a:srgbClr val="F89A3C"/>
    <a:srgbClr val="8B52A1"/>
    <a:srgbClr val="E64799"/>
    <a:srgbClr val="E64735"/>
    <a:srgbClr val="85C4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4" d="100"/>
          <a:sy n="144" d="100"/>
        </p:scale>
        <p:origin x="654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9" d="100"/>
          <a:sy n="89" d="100"/>
        </p:scale>
        <p:origin x="294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1848AD5-C755-4CF7-AA8B-0A0417279E92}" type="doc">
      <dgm:prSet loTypeId="urn:microsoft.com/office/officeart/2005/8/layout/radial5" loCatId="cycle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3F0ABD9-8800-41E0-9633-4C317C3B3D0D}">
      <dgm:prSet phldrT="[Text]" custT="1"/>
      <dgm:spPr>
        <a:xfrm>
          <a:off x="2856713" y="1943129"/>
          <a:ext cx="2452969" cy="1658356"/>
        </a:xfrm>
        <a:prstGeom prst="ellipse">
          <a:avLst/>
        </a:prstGeom>
        <a:gradFill rotWithShape="0">
          <a:gsLst>
            <a:gs pos="0">
              <a:srgbClr val="BBE0E3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BBE0E3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BBE0E3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bg-BG" sz="2800" b="1" dirty="0" smtClean="0">
              <a:solidFill>
                <a:schemeClr val="tx2"/>
              </a:solidFill>
              <a:latin typeface="Georgia" panose="02040502050405020303" pitchFamily="18" charset="0"/>
              <a:ea typeface="+mn-ea"/>
              <a:cs typeface="Times New Roman" panose="02020603050405020304" pitchFamily="18" charset="0"/>
            </a:rPr>
            <a:t>ОП РЧР</a:t>
          </a:r>
          <a:endParaRPr lang="en-US" sz="2800" b="1" dirty="0">
            <a:solidFill>
              <a:schemeClr val="tx2"/>
            </a:solidFill>
            <a:latin typeface="Georgia" panose="02040502050405020303" pitchFamily="18" charset="0"/>
            <a:ea typeface="+mn-ea"/>
            <a:cs typeface="Times New Roman" panose="02020603050405020304" pitchFamily="18" charset="0"/>
          </a:endParaRPr>
        </a:p>
      </dgm:t>
    </dgm:pt>
    <dgm:pt modelId="{586B716B-3801-40E5-8F6E-0A39A6BC29FE}" type="parTrans" cxnId="{9663720D-D32E-463D-AB83-9ECB1E280068}">
      <dgm:prSet/>
      <dgm:spPr/>
      <dgm:t>
        <a:bodyPr/>
        <a:lstStyle/>
        <a:p>
          <a:endParaRPr lang="en-US">
            <a:latin typeface="Georgia" panose="02040502050405020303" pitchFamily="18" charset="0"/>
          </a:endParaRPr>
        </a:p>
      </dgm:t>
    </dgm:pt>
    <dgm:pt modelId="{164775D4-C901-4258-A62C-123BC09A4FDE}" type="sibTrans" cxnId="{9663720D-D32E-463D-AB83-9ECB1E280068}">
      <dgm:prSet/>
      <dgm:spPr/>
      <dgm:t>
        <a:bodyPr/>
        <a:lstStyle/>
        <a:p>
          <a:endParaRPr lang="en-US">
            <a:latin typeface="Georgia" panose="02040502050405020303" pitchFamily="18" charset="0"/>
          </a:endParaRPr>
        </a:p>
      </dgm:t>
    </dgm:pt>
    <dgm:pt modelId="{F3040C74-7569-4100-B822-AAE7EB2645DC}">
      <dgm:prSet phldrT="[Text]" custT="1"/>
      <dgm:spPr>
        <a:xfrm>
          <a:off x="2587855" y="4391"/>
          <a:ext cx="2990685" cy="1457001"/>
        </a:xfrm>
        <a:prstGeom prst="ellipse">
          <a:avLst/>
        </a:prstGeom>
        <a:gradFill rotWithShape="0">
          <a:gsLst>
            <a:gs pos="0">
              <a:srgbClr val="BBE0E3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BBE0E3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BBE0E3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bg-BG" sz="1400" b="1" dirty="0" smtClean="0">
              <a:solidFill>
                <a:srgbClr val="000000"/>
              </a:solidFill>
              <a:latin typeface="Georgia" panose="02040502050405020303" pitchFamily="18" charset="0"/>
              <a:ea typeface="+mn-ea"/>
              <a:cs typeface="Times New Roman" panose="02020603050405020304" pitchFamily="18" charset="0"/>
            </a:rPr>
            <a:t>Подкрепа и надграждане на националните политики</a:t>
          </a:r>
          <a:endParaRPr lang="en-US" sz="1400" b="1" dirty="0">
            <a:solidFill>
              <a:srgbClr val="000000"/>
            </a:solidFill>
            <a:latin typeface="Georgia" panose="02040502050405020303" pitchFamily="18" charset="0"/>
            <a:ea typeface="+mn-ea"/>
            <a:cs typeface="Times New Roman" panose="02020603050405020304" pitchFamily="18" charset="0"/>
          </a:endParaRPr>
        </a:p>
      </dgm:t>
    </dgm:pt>
    <dgm:pt modelId="{CC276062-01D2-4672-AAEB-C46F67888B18}" type="parTrans" cxnId="{82ACB00F-B6DA-4DB9-B778-F587592A469C}">
      <dgm:prSet/>
      <dgm:spPr>
        <a:xfrm rot="16200000">
          <a:off x="3955538" y="1461797"/>
          <a:ext cx="255320" cy="49538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BBE0E3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BBE0E3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BBE0E3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endParaRPr lang="en-US">
            <a:solidFill>
              <a:srgbClr val="FFFFFF"/>
            </a:solidFill>
            <a:latin typeface="Georgia" panose="02040502050405020303" pitchFamily="18" charset="0"/>
            <a:ea typeface="+mn-ea"/>
            <a:cs typeface="+mn-cs"/>
          </a:endParaRPr>
        </a:p>
      </dgm:t>
    </dgm:pt>
    <dgm:pt modelId="{6FA1A807-7659-43BD-9FD1-A7CC9D1C17BE}" type="sibTrans" cxnId="{82ACB00F-B6DA-4DB9-B778-F587592A469C}">
      <dgm:prSet/>
      <dgm:spPr/>
      <dgm:t>
        <a:bodyPr/>
        <a:lstStyle/>
        <a:p>
          <a:endParaRPr lang="en-US">
            <a:latin typeface="Georgia" panose="02040502050405020303" pitchFamily="18" charset="0"/>
          </a:endParaRPr>
        </a:p>
      </dgm:t>
    </dgm:pt>
    <dgm:pt modelId="{4D984BE1-9F37-4134-93E1-FFA530EEE6B1}">
      <dgm:prSet phldrT="[Text]" custT="1"/>
      <dgm:spPr>
        <a:xfrm>
          <a:off x="5821551" y="1538570"/>
          <a:ext cx="2095401" cy="2421871"/>
        </a:xfrm>
        <a:prstGeom prst="ellipse">
          <a:avLst/>
        </a:prstGeom>
        <a:gradFill rotWithShape="0">
          <a:gsLst>
            <a:gs pos="0">
              <a:srgbClr val="BBE0E3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BBE0E3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BBE0E3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bg-BG" sz="1400" b="1" dirty="0" smtClean="0">
              <a:solidFill>
                <a:srgbClr val="000000"/>
              </a:solidFill>
              <a:latin typeface="Georgia" panose="02040502050405020303" pitchFamily="18" charset="0"/>
              <a:ea typeface="+mn-ea"/>
              <a:cs typeface="Times New Roman" panose="02020603050405020304" pitchFamily="18" charset="0"/>
            </a:rPr>
            <a:t>Отговор на идентифицирани предизвикателства</a:t>
          </a:r>
          <a:endParaRPr lang="en-US" sz="1400" b="1" dirty="0">
            <a:solidFill>
              <a:srgbClr val="000000"/>
            </a:solidFill>
            <a:latin typeface="Georgia" panose="02040502050405020303" pitchFamily="18" charset="0"/>
            <a:ea typeface="+mn-ea"/>
            <a:cs typeface="Times New Roman" panose="02020603050405020304" pitchFamily="18" charset="0"/>
          </a:endParaRPr>
        </a:p>
      </dgm:t>
    </dgm:pt>
    <dgm:pt modelId="{EA394FDF-2B53-4E1F-BF13-EF9FE0E024A3}" type="parTrans" cxnId="{9B08D101-53A1-4824-AC4F-E8FE02680366}">
      <dgm:prSet/>
      <dgm:spPr>
        <a:xfrm rot="21571866">
          <a:off x="5422225" y="2512548"/>
          <a:ext cx="271361" cy="49538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BBE0E3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BBE0E3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BBE0E3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endParaRPr lang="en-US">
            <a:solidFill>
              <a:srgbClr val="FFFFFF"/>
            </a:solidFill>
            <a:latin typeface="Georgia" panose="02040502050405020303" pitchFamily="18" charset="0"/>
            <a:ea typeface="+mn-ea"/>
            <a:cs typeface="+mn-cs"/>
          </a:endParaRPr>
        </a:p>
      </dgm:t>
    </dgm:pt>
    <dgm:pt modelId="{3711ACBD-E4ED-4601-BB2E-F3E58B83DAC7}" type="sibTrans" cxnId="{9B08D101-53A1-4824-AC4F-E8FE02680366}">
      <dgm:prSet/>
      <dgm:spPr/>
      <dgm:t>
        <a:bodyPr/>
        <a:lstStyle/>
        <a:p>
          <a:endParaRPr lang="en-US">
            <a:latin typeface="Georgia" panose="02040502050405020303" pitchFamily="18" charset="0"/>
          </a:endParaRPr>
        </a:p>
      </dgm:t>
    </dgm:pt>
    <dgm:pt modelId="{B097FE0C-BF6F-4993-96A5-9A544B1B4260}">
      <dgm:prSet phldrT="[Text]" custT="1"/>
      <dgm:spPr>
        <a:xfrm>
          <a:off x="2637470" y="3964691"/>
          <a:ext cx="3073807" cy="1457001"/>
        </a:xfrm>
        <a:prstGeom prst="ellipse">
          <a:avLst/>
        </a:prstGeom>
        <a:gradFill rotWithShape="0">
          <a:gsLst>
            <a:gs pos="0">
              <a:srgbClr val="BBE0E3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BBE0E3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BBE0E3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bg-BG" sz="1400" b="1" dirty="0" smtClean="0">
              <a:solidFill>
                <a:srgbClr val="000000"/>
              </a:solidFill>
              <a:latin typeface="Georgia" panose="02040502050405020303" pitchFamily="18" charset="0"/>
              <a:ea typeface="+mn-ea"/>
              <a:cs typeface="Times New Roman" panose="02020603050405020304" pitchFamily="18" charset="0"/>
            </a:rPr>
            <a:t>Допълващ финансиращ инструмент</a:t>
          </a:r>
          <a:endParaRPr lang="en-US" sz="1400" b="1" dirty="0">
            <a:solidFill>
              <a:srgbClr val="000000"/>
            </a:solidFill>
            <a:latin typeface="Georgia" panose="02040502050405020303" pitchFamily="18" charset="0"/>
            <a:ea typeface="+mn-ea"/>
            <a:cs typeface="Times New Roman" panose="02020603050405020304" pitchFamily="18" charset="0"/>
          </a:endParaRPr>
        </a:p>
      </dgm:t>
    </dgm:pt>
    <dgm:pt modelId="{F166D4EA-F290-4869-BF36-00204C65BBC1}" type="parTrans" cxnId="{C126311C-B688-41C4-82D0-5F86CFE6A683}">
      <dgm:prSet/>
      <dgm:spPr>
        <a:xfrm rot="5236947">
          <a:off x="4034391" y="3529820"/>
          <a:ext cx="193039" cy="49538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BBE0E3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BBE0E3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BBE0E3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endParaRPr lang="en-US">
            <a:solidFill>
              <a:srgbClr val="FFFFFF"/>
            </a:solidFill>
            <a:latin typeface="Georgia" panose="02040502050405020303" pitchFamily="18" charset="0"/>
            <a:ea typeface="+mn-ea"/>
            <a:cs typeface="+mn-cs"/>
          </a:endParaRPr>
        </a:p>
      </dgm:t>
    </dgm:pt>
    <dgm:pt modelId="{CAE26DB0-AC67-4C70-B93D-98B436B285C2}" type="sibTrans" cxnId="{C126311C-B688-41C4-82D0-5F86CFE6A683}">
      <dgm:prSet/>
      <dgm:spPr/>
      <dgm:t>
        <a:bodyPr/>
        <a:lstStyle/>
        <a:p>
          <a:endParaRPr lang="en-US">
            <a:latin typeface="Georgia" panose="02040502050405020303" pitchFamily="18" charset="0"/>
          </a:endParaRPr>
        </a:p>
      </dgm:t>
    </dgm:pt>
    <dgm:pt modelId="{9A8A1D66-6BBC-492F-AA55-50AC8B8A8AB5}">
      <dgm:prSet phldrT="[Text]" custT="1"/>
      <dgm:spPr>
        <a:xfrm>
          <a:off x="331980" y="1584174"/>
          <a:ext cx="2010370" cy="2376267"/>
        </a:xfrm>
        <a:prstGeom prst="ellipse">
          <a:avLst/>
        </a:prstGeom>
        <a:gradFill rotWithShape="0">
          <a:gsLst>
            <a:gs pos="0">
              <a:srgbClr val="BBE0E3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BBE0E3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BBE0E3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bg-BG" sz="1400" b="1" dirty="0" smtClean="0">
              <a:solidFill>
                <a:srgbClr val="000000"/>
              </a:solidFill>
              <a:latin typeface="Georgia" panose="02040502050405020303" pitchFamily="18" charset="0"/>
              <a:ea typeface="+mn-ea"/>
              <a:cs typeface="Times New Roman" panose="02020603050405020304" pitchFamily="18" charset="0"/>
            </a:rPr>
            <a:t>Пилотно тестване на иновативни модели</a:t>
          </a:r>
          <a:endParaRPr lang="en-US" sz="1400" b="1" dirty="0">
            <a:solidFill>
              <a:srgbClr val="000000"/>
            </a:solidFill>
            <a:latin typeface="Georgia" panose="02040502050405020303" pitchFamily="18" charset="0"/>
            <a:ea typeface="+mn-ea"/>
            <a:cs typeface="Times New Roman" panose="02020603050405020304" pitchFamily="18" charset="0"/>
          </a:endParaRPr>
        </a:p>
      </dgm:t>
    </dgm:pt>
    <dgm:pt modelId="{FB60BBB8-3115-4A83-B9FC-80D97A909B3B}" type="parTrans" cxnId="{01852BA4-6AE9-4F54-9AE5-A05D8B258F35}">
      <dgm:prSet/>
      <dgm:spPr>
        <a:xfrm rot="10800000">
          <a:off x="2470941" y="2524617"/>
          <a:ext cx="272612" cy="49538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BBE0E3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BBE0E3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BBE0E3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endParaRPr lang="en-US">
            <a:solidFill>
              <a:srgbClr val="FFFFFF"/>
            </a:solidFill>
            <a:latin typeface="Georgia" panose="02040502050405020303" pitchFamily="18" charset="0"/>
            <a:ea typeface="+mn-ea"/>
            <a:cs typeface="+mn-cs"/>
          </a:endParaRPr>
        </a:p>
      </dgm:t>
    </dgm:pt>
    <dgm:pt modelId="{C92DAAF4-4521-4C76-9D0A-BB8EE51EE6B7}" type="sibTrans" cxnId="{01852BA4-6AE9-4F54-9AE5-A05D8B258F35}">
      <dgm:prSet/>
      <dgm:spPr/>
      <dgm:t>
        <a:bodyPr/>
        <a:lstStyle/>
        <a:p>
          <a:endParaRPr lang="en-US">
            <a:latin typeface="Georgia" panose="02040502050405020303" pitchFamily="18" charset="0"/>
          </a:endParaRPr>
        </a:p>
      </dgm:t>
    </dgm:pt>
    <dgm:pt modelId="{96606E09-9E01-4EC9-8A22-50AF6FA78001}" type="pres">
      <dgm:prSet presAssocID="{C1848AD5-C755-4CF7-AA8B-0A0417279E9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4FED45D-962E-4BEB-BCFA-5C2257D011D9}" type="pres">
      <dgm:prSet presAssocID="{53F0ABD9-8800-41E0-9633-4C317C3B3D0D}" presName="centerShape" presStyleLbl="node0" presStyleIdx="0" presStyleCnt="1" custScaleX="184290" custScaleY="134887" custLinFactNeighborX="-1067" custLinFactNeighborY="1319"/>
      <dgm:spPr/>
      <dgm:t>
        <a:bodyPr/>
        <a:lstStyle/>
        <a:p>
          <a:endParaRPr lang="en-US"/>
        </a:p>
      </dgm:t>
    </dgm:pt>
    <dgm:pt modelId="{93B04A98-89ED-4F64-A971-B0A8B7096D23}" type="pres">
      <dgm:prSet presAssocID="{CC276062-01D2-4672-AAEB-C46F67888B18}" presName="parTrans" presStyleLbl="sibTrans2D1" presStyleIdx="0" presStyleCnt="4"/>
      <dgm:spPr/>
      <dgm:t>
        <a:bodyPr/>
        <a:lstStyle/>
        <a:p>
          <a:endParaRPr lang="en-US"/>
        </a:p>
      </dgm:t>
    </dgm:pt>
    <dgm:pt modelId="{F50C1380-F763-422F-852A-3B76FEEBB8C8}" type="pres">
      <dgm:prSet presAssocID="{CC276062-01D2-4672-AAEB-C46F67888B18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F38364C3-99B6-48A9-A44D-11C6F149CC9E}" type="pres">
      <dgm:prSet presAssocID="{F3040C74-7569-4100-B822-AAE7EB2645DC}" presName="node" presStyleLbl="node1" presStyleIdx="0" presStyleCnt="4" custScaleX="20526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CC6EFD-D31A-4BA0-9936-5BE66DDDF776}" type="pres">
      <dgm:prSet presAssocID="{EA394FDF-2B53-4E1F-BF13-EF9FE0E024A3}" presName="parTrans" presStyleLbl="sibTrans2D1" presStyleIdx="1" presStyleCnt="4"/>
      <dgm:spPr/>
      <dgm:t>
        <a:bodyPr/>
        <a:lstStyle/>
        <a:p>
          <a:endParaRPr lang="en-US"/>
        </a:p>
      </dgm:t>
    </dgm:pt>
    <dgm:pt modelId="{71769AB3-811F-4B31-AAA6-199A3166B0AD}" type="pres">
      <dgm:prSet presAssocID="{EA394FDF-2B53-4E1F-BF13-EF9FE0E024A3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3FF3D80B-D3C8-4256-BC07-A361A07E0EE8}" type="pres">
      <dgm:prSet presAssocID="{4D984BE1-9F37-4134-93E1-FFA530EEE6B1}" presName="node" presStyleLbl="node1" presStyleIdx="1" presStyleCnt="4" custScaleX="241536" custScaleY="109829" custRadScaleRad="17108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5E0841-936A-40DB-8118-28A043C4F48C}" type="pres">
      <dgm:prSet presAssocID="{F166D4EA-F290-4869-BF36-00204C65BBC1}" presName="parTrans" presStyleLbl="sibTrans2D1" presStyleIdx="2" presStyleCnt="4"/>
      <dgm:spPr/>
      <dgm:t>
        <a:bodyPr/>
        <a:lstStyle/>
        <a:p>
          <a:endParaRPr lang="en-US"/>
        </a:p>
      </dgm:t>
    </dgm:pt>
    <dgm:pt modelId="{AE078F8B-D043-4C8D-B4BC-4C5C8F8D75DE}" type="pres">
      <dgm:prSet presAssocID="{F166D4EA-F290-4869-BF36-00204C65BBC1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D063ADDA-68D8-42FE-8EB2-80F7A50E909C}" type="pres">
      <dgm:prSet presAssocID="{B097FE0C-BF6F-4993-96A5-9A544B1B4260}" presName="node" presStyleLbl="node1" presStyleIdx="2" presStyleCnt="4" custScaleX="210968" custRadScaleRad="101385" custRadScaleInc="-86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66D053-46E0-47D6-9463-8432124BF4E8}" type="pres">
      <dgm:prSet presAssocID="{FB60BBB8-3115-4A83-B9FC-80D97A909B3B}" presName="parTrans" presStyleLbl="sibTrans2D1" presStyleIdx="3" presStyleCnt="4"/>
      <dgm:spPr/>
      <dgm:t>
        <a:bodyPr/>
        <a:lstStyle/>
        <a:p>
          <a:endParaRPr lang="en-US"/>
        </a:p>
      </dgm:t>
    </dgm:pt>
    <dgm:pt modelId="{582158F3-C3FC-4F6A-BC77-3A2C607031A7}" type="pres">
      <dgm:prSet presAssocID="{FB60BBB8-3115-4A83-B9FC-80D97A909B3B}" presName="connectorText" presStyleLbl="sibTrans2D1" presStyleIdx="3" presStyleCnt="4"/>
      <dgm:spPr/>
      <dgm:t>
        <a:bodyPr/>
        <a:lstStyle/>
        <a:p>
          <a:endParaRPr lang="en-US"/>
        </a:p>
      </dgm:t>
    </dgm:pt>
    <dgm:pt modelId="{8C92F897-8312-46FD-8C4A-54451E281518}" type="pres">
      <dgm:prSet presAssocID="{9A8A1D66-6BBC-492F-AA55-50AC8B8A8AB5}" presName="node" presStyleLbl="node1" presStyleIdx="3" presStyleCnt="4" custScaleX="237669" custScaleY="103631" custRadScaleRad="176954" custRadScaleInc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126311C-B688-41C4-82D0-5F86CFE6A683}" srcId="{53F0ABD9-8800-41E0-9633-4C317C3B3D0D}" destId="{B097FE0C-BF6F-4993-96A5-9A544B1B4260}" srcOrd="2" destOrd="0" parTransId="{F166D4EA-F290-4869-BF36-00204C65BBC1}" sibTransId="{CAE26DB0-AC67-4C70-B93D-98B436B285C2}"/>
    <dgm:cxn modelId="{EFB92A8A-F852-4D54-B964-AECBDFA63696}" type="presOf" srcId="{F3040C74-7569-4100-B822-AAE7EB2645DC}" destId="{F38364C3-99B6-48A9-A44D-11C6F149CC9E}" srcOrd="0" destOrd="0" presId="urn:microsoft.com/office/officeart/2005/8/layout/radial5"/>
    <dgm:cxn modelId="{01852BA4-6AE9-4F54-9AE5-A05D8B258F35}" srcId="{53F0ABD9-8800-41E0-9633-4C317C3B3D0D}" destId="{9A8A1D66-6BBC-492F-AA55-50AC8B8A8AB5}" srcOrd="3" destOrd="0" parTransId="{FB60BBB8-3115-4A83-B9FC-80D97A909B3B}" sibTransId="{C92DAAF4-4521-4C76-9D0A-BB8EE51EE6B7}"/>
    <dgm:cxn modelId="{6042C353-C3CC-4194-BDAB-30560D7F842F}" type="presOf" srcId="{53F0ABD9-8800-41E0-9633-4C317C3B3D0D}" destId="{94FED45D-962E-4BEB-BCFA-5C2257D011D9}" srcOrd="0" destOrd="0" presId="urn:microsoft.com/office/officeart/2005/8/layout/radial5"/>
    <dgm:cxn modelId="{9B08D101-53A1-4824-AC4F-E8FE02680366}" srcId="{53F0ABD9-8800-41E0-9633-4C317C3B3D0D}" destId="{4D984BE1-9F37-4134-93E1-FFA530EEE6B1}" srcOrd="1" destOrd="0" parTransId="{EA394FDF-2B53-4E1F-BF13-EF9FE0E024A3}" sibTransId="{3711ACBD-E4ED-4601-BB2E-F3E58B83DAC7}"/>
    <dgm:cxn modelId="{9663720D-D32E-463D-AB83-9ECB1E280068}" srcId="{C1848AD5-C755-4CF7-AA8B-0A0417279E92}" destId="{53F0ABD9-8800-41E0-9633-4C317C3B3D0D}" srcOrd="0" destOrd="0" parTransId="{586B716B-3801-40E5-8F6E-0A39A6BC29FE}" sibTransId="{164775D4-C901-4258-A62C-123BC09A4FDE}"/>
    <dgm:cxn modelId="{FCB6125B-531D-420A-A4E6-A2EC46BED2E7}" type="presOf" srcId="{EA394FDF-2B53-4E1F-BF13-EF9FE0E024A3}" destId="{71769AB3-811F-4B31-AAA6-199A3166B0AD}" srcOrd="1" destOrd="0" presId="urn:microsoft.com/office/officeart/2005/8/layout/radial5"/>
    <dgm:cxn modelId="{C408C866-0A73-499A-9794-895790D434D3}" type="presOf" srcId="{9A8A1D66-6BBC-492F-AA55-50AC8B8A8AB5}" destId="{8C92F897-8312-46FD-8C4A-54451E281518}" srcOrd="0" destOrd="0" presId="urn:microsoft.com/office/officeart/2005/8/layout/radial5"/>
    <dgm:cxn modelId="{122B7358-0298-4001-BA55-4BCBC00A0486}" type="presOf" srcId="{F166D4EA-F290-4869-BF36-00204C65BBC1}" destId="{AE078F8B-D043-4C8D-B4BC-4C5C8F8D75DE}" srcOrd="1" destOrd="0" presId="urn:microsoft.com/office/officeart/2005/8/layout/radial5"/>
    <dgm:cxn modelId="{61AB8724-1D5C-4E23-87FD-7EFF000F0819}" type="presOf" srcId="{B097FE0C-BF6F-4993-96A5-9A544B1B4260}" destId="{D063ADDA-68D8-42FE-8EB2-80F7A50E909C}" srcOrd="0" destOrd="0" presId="urn:microsoft.com/office/officeart/2005/8/layout/radial5"/>
    <dgm:cxn modelId="{B6787269-C2CE-47D8-9878-218A1251F693}" type="presOf" srcId="{C1848AD5-C755-4CF7-AA8B-0A0417279E92}" destId="{96606E09-9E01-4EC9-8A22-50AF6FA78001}" srcOrd="0" destOrd="0" presId="urn:microsoft.com/office/officeart/2005/8/layout/radial5"/>
    <dgm:cxn modelId="{7C743258-1B4B-40BF-A49D-A722EC176694}" type="presOf" srcId="{CC276062-01D2-4672-AAEB-C46F67888B18}" destId="{93B04A98-89ED-4F64-A971-B0A8B7096D23}" srcOrd="0" destOrd="0" presId="urn:microsoft.com/office/officeart/2005/8/layout/radial5"/>
    <dgm:cxn modelId="{4A1223BB-1787-479D-A233-9C87BDAD944A}" type="presOf" srcId="{FB60BBB8-3115-4A83-B9FC-80D97A909B3B}" destId="{582158F3-C3FC-4F6A-BC77-3A2C607031A7}" srcOrd="1" destOrd="0" presId="urn:microsoft.com/office/officeart/2005/8/layout/radial5"/>
    <dgm:cxn modelId="{D043555D-99E2-4069-8194-4D32283572DF}" type="presOf" srcId="{4D984BE1-9F37-4134-93E1-FFA530EEE6B1}" destId="{3FF3D80B-D3C8-4256-BC07-A361A07E0EE8}" srcOrd="0" destOrd="0" presId="urn:microsoft.com/office/officeart/2005/8/layout/radial5"/>
    <dgm:cxn modelId="{34B21E3A-9B26-40E4-997F-8092FB7BE59D}" type="presOf" srcId="{EA394FDF-2B53-4E1F-BF13-EF9FE0E024A3}" destId="{F3CC6EFD-D31A-4BA0-9936-5BE66DDDF776}" srcOrd="0" destOrd="0" presId="urn:microsoft.com/office/officeart/2005/8/layout/radial5"/>
    <dgm:cxn modelId="{DDC2BE4D-5697-409E-9CA8-5C20CCE83913}" type="presOf" srcId="{CC276062-01D2-4672-AAEB-C46F67888B18}" destId="{F50C1380-F763-422F-852A-3B76FEEBB8C8}" srcOrd="1" destOrd="0" presId="urn:microsoft.com/office/officeart/2005/8/layout/radial5"/>
    <dgm:cxn modelId="{DA1C0CC0-D18F-4326-9173-6C802B79FD39}" type="presOf" srcId="{FB60BBB8-3115-4A83-B9FC-80D97A909B3B}" destId="{3666D053-46E0-47D6-9463-8432124BF4E8}" srcOrd="0" destOrd="0" presId="urn:microsoft.com/office/officeart/2005/8/layout/radial5"/>
    <dgm:cxn modelId="{2DCF697F-751A-4E44-ADEF-C7218D7B0C52}" type="presOf" srcId="{F166D4EA-F290-4869-BF36-00204C65BBC1}" destId="{A45E0841-936A-40DB-8118-28A043C4F48C}" srcOrd="0" destOrd="0" presId="urn:microsoft.com/office/officeart/2005/8/layout/radial5"/>
    <dgm:cxn modelId="{82ACB00F-B6DA-4DB9-B778-F587592A469C}" srcId="{53F0ABD9-8800-41E0-9633-4C317C3B3D0D}" destId="{F3040C74-7569-4100-B822-AAE7EB2645DC}" srcOrd="0" destOrd="0" parTransId="{CC276062-01D2-4672-AAEB-C46F67888B18}" sibTransId="{6FA1A807-7659-43BD-9FD1-A7CC9D1C17BE}"/>
    <dgm:cxn modelId="{6D035DC1-326C-4E10-B445-72A30DCA1C4C}" type="presParOf" srcId="{96606E09-9E01-4EC9-8A22-50AF6FA78001}" destId="{94FED45D-962E-4BEB-BCFA-5C2257D011D9}" srcOrd="0" destOrd="0" presId="urn:microsoft.com/office/officeart/2005/8/layout/radial5"/>
    <dgm:cxn modelId="{55CA4C08-8EBB-4CD2-96CE-7141DE3AD4CF}" type="presParOf" srcId="{96606E09-9E01-4EC9-8A22-50AF6FA78001}" destId="{93B04A98-89ED-4F64-A971-B0A8B7096D23}" srcOrd="1" destOrd="0" presId="urn:microsoft.com/office/officeart/2005/8/layout/radial5"/>
    <dgm:cxn modelId="{52692403-ABE6-4EB8-9593-FD09AC09D2FF}" type="presParOf" srcId="{93B04A98-89ED-4F64-A971-B0A8B7096D23}" destId="{F50C1380-F763-422F-852A-3B76FEEBB8C8}" srcOrd="0" destOrd="0" presId="urn:microsoft.com/office/officeart/2005/8/layout/radial5"/>
    <dgm:cxn modelId="{2339636A-541A-46AF-9401-3A140B769BD9}" type="presParOf" srcId="{96606E09-9E01-4EC9-8A22-50AF6FA78001}" destId="{F38364C3-99B6-48A9-A44D-11C6F149CC9E}" srcOrd="2" destOrd="0" presId="urn:microsoft.com/office/officeart/2005/8/layout/radial5"/>
    <dgm:cxn modelId="{0EFD413E-764F-4298-8DA2-03D018B8600D}" type="presParOf" srcId="{96606E09-9E01-4EC9-8A22-50AF6FA78001}" destId="{F3CC6EFD-D31A-4BA0-9936-5BE66DDDF776}" srcOrd="3" destOrd="0" presId="urn:microsoft.com/office/officeart/2005/8/layout/radial5"/>
    <dgm:cxn modelId="{2C3ECF93-B873-482B-BECA-DE8396990E91}" type="presParOf" srcId="{F3CC6EFD-D31A-4BA0-9936-5BE66DDDF776}" destId="{71769AB3-811F-4B31-AAA6-199A3166B0AD}" srcOrd="0" destOrd="0" presId="urn:microsoft.com/office/officeart/2005/8/layout/radial5"/>
    <dgm:cxn modelId="{785B736A-6F3C-4BE8-8C6D-42A9B2E36244}" type="presParOf" srcId="{96606E09-9E01-4EC9-8A22-50AF6FA78001}" destId="{3FF3D80B-D3C8-4256-BC07-A361A07E0EE8}" srcOrd="4" destOrd="0" presId="urn:microsoft.com/office/officeart/2005/8/layout/radial5"/>
    <dgm:cxn modelId="{7C075F77-A607-4039-B4AB-0A3FA9500F20}" type="presParOf" srcId="{96606E09-9E01-4EC9-8A22-50AF6FA78001}" destId="{A45E0841-936A-40DB-8118-28A043C4F48C}" srcOrd="5" destOrd="0" presId="urn:microsoft.com/office/officeart/2005/8/layout/radial5"/>
    <dgm:cxn modelId="{0BF8F340-7061-48FA-ADDB-BA89E6313BE1}" type="presParOf" srcId="{A45E0841-936A-40DB-8118-28A043C4F48C}" destId="{AE078F8B-D043-4C8D-B4BC-4C5C8F8D75DE}" srcOrd="0" destOrd="0" presId="urn:microsoft.com/office/officeart/2005/8/layout/radial5"/>
    <dgm:cxn modelId="{F1C542B4-9B84-4F97-B594-9E406062D46F}" type="presParOf" srcId="{96606E09-9E01-4EC9-8A22-50AF6FA78001}" destId="{D063ADDA-68D8-42FE-8EB2-80F7A50E909C}" srcOrd="6" destOrd="0" presId="urn:microsoft.com/office/officeart/2005/8/layout/radial5"/>
    <dgm:cxn modelId="{8DE5D464-014F-489E-8827-6630B447E973}" type="presParOf" srcId="{96606E09-9E01-4EC9-8A22-50AF6FA78001}" destId="{3666D053-46E0-47D6-9463-8432124BF4E8}" srcOrd="7" destOrd="0" presId="urn:microsoft.com/office/officeart/2005/8/layout/radial5"/>
    <dgm:cxn modelId="{CE856133-0816-48E5-B19F-4322AEB2430D}" type="presParOf" srcId="{3666D053-46E0-47D6-9463-8432124BF4E8}" destId="{582158F3-C3FC-4F6A-BC77-3A2C607031A7}" srcOrd="0" destOrd="0" presId="urn:microsoft.com/office/officeart/2005/8/layout/radial5"/>
    <dgm:cxn modelId="{A24FAE4C-E477-4759-9C51-4E09857DF507}" type="presParOf" srcId="{96606E09-9E01-4EC9-8A22-50AF6FA78001}" destId="{8C92F897-8312-46FD-8C4A-54451E281518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FED45D-962E-4BEB-BCFA-5C2257D011D9}">
      <dsp:nvSpPr>
        <dsp:cNvPr id="0" name=""/>
        <dsp:cNvSpPr/>
      </dsp:nvSpPr>
      <dsp:spPr>
        <a:xfrm>
          <a:off x="3213367" y="1584161"/>
          <a:ext cx="2304249" cy="1686544"/>
        </a:xfrm>
        <a:prstGeom prst="ellipse">
          <a:avLst/>
        </a:prstGeom>
        <a:gradFill rotWithShape="0">
          <a:gsLst>
            <a:gs pos="0">
              <a:srgbClr val="BBE0E3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BBE0E3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BBE0E3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800" b="1" kern="1200" dirty="0" smtClean="0">
              <a:solidFill>
                <a:schemeClr val="tx2"/>
              </a:solidFill>
              <a:latin typeface="Georgia" panose="02040502050405020303" pitchFamily="18" charset="0"/>
              <a:ea typeface="+mn-ea"/>
              <a:cs typeface="Times New Roman" panose="02020603050405020304" pitchFamily="18" charset="0"/>
            </a:rPr>
            <a:t>ОП РЧР</a:t>
          </a:r>
          <a:endParaRPr lang="en-US" sz="2800" b="1" kern="1200" dirty="0">
            <a:solidFill>
              <a:schemeClr val="tx2"/>
            </a:solidFill>
            <a:latin typeface="Georgia" panose="02040502050405020303" pitchFamily="18" charset="0"/>
            <a:ea typeface="+mn-ea"/>
            <a:cs typeface="Times New Roman" panose="02020603050405020304" pitchFamily="18" charset="0"/>
          </a:endParaRPr>
        </a:p>
      </dsp:txBody>
      <dsp:txXfrm>
        <a:off x="3550816" y="1831150"/>
        <a:ext cx="1629351" cy="1192566"/>
      </dsp:txXfrm>
    </dsp:sp>
    <dsp:sp modelId="{93B04A98-89ED-4F64-A971-B0A8B7096D23}">
      <dsp:nvSpPr>
        <dsp:cNvPr id="0" name=""/>
        <dsp:cNvSpPr/>
      </dsp:nvSpPr>
      <dsp:spPr>
        <a:xfrm rot="16271466">
          <a:off x="4298631" y="1211173"/>
          <a:ext cx="175459" cy="42511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BBE0E3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BBE0E3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BBE0E3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>
            <a:solidFill>
              <a:srgbClr val="FFFFFF"/>
            </a:solidFill>
            <a:latin typeface="Georgia" panose="02040502050405020303" pitchFamily="18" charset="0"/>
            <a:ea typeface="+mn-ea"/>
            <a:cs typeface="+mn-cs"/>
          </a:endParaRPr>
        </a:p>
      </dsp:txBody>
      <dsp:txXfrm>
        <a:off x="4324403" y="1322509"/>
        <a:ext cx="122821" cy="255069"/>
      </dsp:txXfrm>
    </dsp:sp>
    <dsp:sp modelId="{F38364C3-99B6-48A9-A44D-11C6F149CC9E}">
      <dsp:nvSpPr>
        <dsp:cNvPr id="0" name=""/>
        <dsp:cNvSpPr/>
      </dsp:nvSpPr>
      <dsp:spPr>
        <a:xfrm>
          <a:off x="3119661" y="2966"/>
          <a:ext cx="2566483" cy="1250339"/>
        </a:xfrm>
        <a:prstGeom prst="ellipse">
          <a:avLst/>
        </a:prstGeom>
        <a:gradFill rotWithShape="0">
          <a:gsLst>
            <a:gs pos="0">
              <a:srgbClr val="BBE0E3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BBE0E3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BBE0E3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b="1" kern="1200" dirty="0" smtClean="0">
              <a:solidFill>
                <a:srgbClr val="000000"/>
              </a:solidFill>
              <a:latin typeface="Georgia" panose="02040502050405020303" pitchFamily="18" charset="0"/>
              <a:ea typeface="+mn-ea"/>
              <a:cs typeface="Times New Roman" panose="02020603050405020304" pitchFamily="18" charset="0"/>
            </a:rPr>
            <a:t>Подкрепа и надграждане на националните политики</a:t>
          </a:r>
          <a:endParaRPr lang="en-US" sz="1400" b="1" kern="1200" dirty="0">
            <a:solidFill>
              <a:srgbClr val="000000"/>
            </a:solidFill>
            <a:latin typeface="Georgia" panose="02040502050405020303" pitchFamily="18" charset="0"/>
            <a:ea typeface="+mn-ea"/>
            <a:cs typeface="Times New Roman" panose="02020603050405020304" pitchFamily="18" charset="0"/>
          </a:endParaRPr>
        </a:p>
      </dsp:txBody>
      <dsp:txXfrm>
        <a:off x="3495514" y="186074"/>
        <a:ext cx="1814777" cy="884123"/>
      </dsp:txXfrm>
    </dsp:sp>
    <dsp:sp modelId="{F3CC6EFD-D31A-4BA0-9936-5BE66DDDF776}">
      <dsp:nvSpPr>
        <dsp:cNvPr id="0" name=""/>
        <dsp:cNvSpPr/>
      </dsp:nvSpPr>
      <dsp:spPr>
        <a:xfrm rot="21546194">
          <a:off x="5581915" y="2194618"/>
          <a:ext cx="155574" cy="42511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BBE0E3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BBE0E3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BBE0E3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>
            <a:solidFill>
              <a:srgbClr val="FFFFFF"/>
            </a:solidFill>
            <a:latin typeface="Georgia" panose="02040502050405020303" pitchFamily="18" charset="0"/>
            <a:ea typeface="+mn-ea"/>
            <a:cs typeface="+mn-cs"/>
          </a:endParaRPr>
        </a:p>
      </dsp:txBody>
      <dsp:txXfrm>
        <a:off x="5581918" y="2280006"/>
        <a:ext cx="108902" cy="255069"/>
      </dsp:txXfrm>
    </dsp:sp>
    <dsp:sp modelId="{3FF3D80B-D3C8-4256-BC07-A361A07E0EE8}">
      <dsp:nvSpPr>
        <dsp:cNvPr id="0" name=""/>
        <dsp:cNvSpPr/>
      </dsp:nvSpPr>
      <dsp:spPr>
        <a:xfrm>
          <a:off x="5809961" y="1694570"/>
          <a:ext cx="3020019" cy="1373234"/>
        </a:xfrm>
        <a:prstGeom prst="ellipse">
          <a:avLst/>
        </a:prstGeom>
        <a:gradFill rotWithShape="0">
          <a:gsLst>
            <a:gs pos="0">
              <a:srgbClr val="BBE0E3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BBE0E3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BBE0E3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b="1" kern="1200" dirty="0" smtClean="0">
              <a:solidFill>
                <a:srgbClr val="000000"/>
              </a:solidFill>
              <a:latin typeface="Georgia" panose="02040502050405020303" pitchFamily="18" charset="0"/>
              <a:ea typeface="+mn-ea"/>
              <a:cs typeface="Times New Roman" panose="02020603050405020304" pitchFamily="18" charset="0"/>
            </a:rPr>
            <a:t>Отговор на идентифицирани предизвикателства</a:t>
          </a:r>
          <a:endParaRPr lang="en-US" sz="1400" b="1" kern="1200" dirty="0">
            <a:solidFill>
              <a:srgbClr val="000000"/>
            </a:solidFill>
            <a:latin typeface="Georgia" panose="02040502050405020303" pitchFamily="18" charset="0"/>
            <a:ea typeface="+mn-ea"/>
            <a:cs typeface="Times New Roman" panose="02020603050405020304" pitchFamily="18" charset="0"/>
          </a:endParaRPr>
        </a:p>
      </dsp:txBody>
      <dsp:txXfrm>
        <a:off x="6252233" y="1895675"/>
        <a:ext cx="2135475" cy="971024"/>
      </dsp:txXfrm>
    </dsp:sp>
    <dsp:sp modelId="{A45E0841-936A-40DB-8118-28A043C4F48C}">
      <dsp:nvSpPr>
        <dsp:cNvPr id="0" name=""/>
        <dsp:cNvSpPr/>
      </dsp:nvSpPr>
      <dsp:spPr>
        <a:xfrm rot="5300504">
          <a:off x="4329247" y="3175124"/>
          <a:ext cx="128090" cy="42511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BBE0E3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BBE0E3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BBE0E3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>
            <a:solidFill>
              <a:srgbClr val="FFFFFF"/>
            </a:solidFill>
            <a:latin typeface="Georgia" panose="02040502050405020303" pitchFamily="18" charset="0"/>
            <a:ea typeface="+mn-ea"/>
            <a:cs typeface="+mn-cs"/>
          </a:endParaRPr>
        </a:p>
      </dsp:txBody>
      <dsp:txXfrm>
        <a:off x="4347904" y="3240942"/>
        <a:ext cx="89663" cy="255069"/>
      </dsp:txXfrm>
    </dsp:sp>
    <dsp:sp modelId="{D063ADDA-68D8-42FE-8EB2-80F7A50E909C}">
      <dsp:nvSpPr>
        <dsp:cNvPr id="0" name=""/>
        <dsp:cNvSpPr/>
      </dsp:nvSpPr>
      <dsp:spPr>
        <a:xfrm>
          <a:off x="3096083" y="3512036"/>
          <a:ext cx="2637815" cy="1250339"/>
        </a:xfrm>
        <a:prstGeom prst="ellipse">
          <a:avLst/>
        </a:prstGeom>
        <a:gradFill rotWithShape="0">
          <a:gsLst>
            <a:gs pos="0">
              <a:srgbClr val="BBE0E3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BBE0E3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BBE0E3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b="1" kern="1200" dirty="0" smtClean="0">
              <a:solidFill>
                <a:srgbClr val="000000"/>
              </a:solidFill>
              <a:latin typeface="Georgia" panose="02040502050405020303" pitchFamily="18" charset="0"/>
              <a:ea typeface="+mn-ea"/>
              <a:cs typeface="Times New Roman" panose="02020603050405020304" pitchFamily="18" charset="0"/>
            </a:rPr>
            <a:t>Допълващ финансиращ инструмент</a:t>
          </a:r>
          <a:endParaRPr lang="en-US" sz="1400" b="1" kern="1200" dirty="0">
            <a:solidFill>
              <a:srgbClr val="000000"/>
            </a:solidFill>
            <a:latin typeface="Georgia" panose="02040502050405020303" pitchFamily="18" charset="0"/>
            <a:ea typeface="+mn-ea"/>
            <a:cs typeface="Times New Roman" panose="02020603050405020304" pitchFamily="18" charset="0"/>
          </a:endParaRPr>
        </a:p>
      </dsp:txBody>
      <dsp:txXfrm>
        <a:off x="3482382" y="3695144"/>
        <a:ext cx="1865217" cy="884123"/>
      </dsp:txXfrm>
    </dsp:sp>
    <dsp:sp modelId="{3666D053-46E0-47D6-9463-8432124BF4E8}">
      <dsp:nvSpPr>
        <dsp:cNvPr id="0" name=""/>
        <dsp:cNvSpPr/>
      </dsp:nvSpPr>
      <dsp:spPr>
        <a:xfrm rot="10855203">
          <a:off x="3031399" y="2194485"/>
          <a:ext cx="128797" cy="42511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BBE0E3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BBE0E3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BBE0E3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>
            <a:solidFill>
              <a:srgbClr val="FFFFFF"/>
            </a:solidFill>
            <a:latin typeface="Georgia" panose="02040502050405020303" pitchFamily="18" charset="0"/>
            <a:ea typeface="+mn-ea"/>
            <a:cs typeface="+mn-cs"/>
          </a:endParaRPr>
        </a:p>
      </dsp:txBody>
      <dsp:txXfrm rot="10800000">
        <a:off x="3070036" y="2279818"/>
        <a:ext cx="90158" cy="255069"/>
      </dsp:txXfrm>
    </dsp:sp>
    <dsp:sp modelId="{8C92F897-8312-46FD-8C4A-54451E281518}">
      <dsp:nvSpPr>
        <dsp:cNvPr id="0" name=""/>
        <dsp:cNvSpPr/>
      </dsp:nvSpPr>
      <dsp:spPr>
        <a:xfrm>
          <a:off x="0" y="1733318"/>
          <a:ext cx="2971668" cy="1295738"/>
        </a:xfrm>
        <a:prstGeom prst="ellipse">
          <a:avLst/>
        </a:prstGeom>
        <a:gradFill rotWithShape="0">
          <a:gsLst>
            <a:gs pos="0">
              <a:srgbClr val="BBE0E3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BBE0E3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BBE0E3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b="1" kern="1200" dirty="0" smtClean="0">
              <a:solidFill>
                <a:srgbClr val="000000"/>
              </a:solidFill>
              <a:latin typeface="Georgia" panose="02040502050405020303" pitchFamily="18" charset="0"/>
              <a:ea typeface="+mn-ea"/>
              <a:cs typeface="Times New Roman" panose="02020603050405020304" pitchFamily="18" charset="0"/>
            </a:rPr>
            <a:t>Пилотно тестване на иновативни модели</a:t>
          </a:r>
          <a:endParaRPr lang="en-US" sz="1400" b="1" kern="1200" dirty="0">
            <a:solidFill>
              <a:srgbClr val="000000"/>
            </a:solidFill>
            <a:latin typeface="Georgia" panose="02040502050405020303" pitchFamily="18" charset="0"/>
            <a:ea typeface="+mn-ea"/>
            <a:cs typeface="Times New Roman" panose="02020603050405020304" pitchFamily="18" charset="0"/>
          </a:endParaRPr>
        </a:p>
      </dsp:txBody>
      <dsp:txXfrm>
        <a:off x="435191" y="1923074"/>
        <a:ext cx="2101286" cy="9162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F65A03-505C-490C-B683-84AF2D1AECFE}" type="datetimeFigureOut">
              <a:rPr lang="bg-BG" smtClean="0"/>
              <a:t>23.10.2017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1C0852-43BC-4F31-BD36-2BF0D2D4C5B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5987470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146B50-751F-46F9-AAE3-4BEFF3C84CB5}" type="datetimeFigureOut">
              <a:rPr lang="bg-BG" smtClean="0"/>
              <a:t>23.10.2017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620B30-34EB-45AB-8E10-3A77FDCF7F0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42470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620B30-34EB-45AB-8E10-3A77FDCF7F04}" type="slidenum">
              <a:rPr lang="bg-BG" smtClean="0"/>
              <a:t>10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371343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620B30-34EB-45AB-8E10-3A77FDCF7F04}" type="slidenum">
              <a:rPr lang="bg-BG" smtClean="0"/>
              <a:t>11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500508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620B30-34EB-45AB-8E10-3A77FDCF7F04}" type="slidenum">
              <a:rPr lang="bg-BG" smtClean="0"/>
              <a:t>12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10169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144000" cy="444341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 sz="1800" b="1">
                <a:solidFill>
                  <a:schemeClr val="bg1">
                    <a:lumMod val="65000"/>
                  </a:schemeClr>
                </a:solidFill>
                <a:latin typeface="EC Square Sans Pro" pitchFamily="34" charset="0"/>
              </a:defRPr>
            </a:lvl1pPr>
          </a:lstStyle>
          <a:p>
            <a:r>
              <a:rPr lang="en-GB" dirty="0" smtClean="0"/>
              <a:t>Click to insert image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735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0"/>
          </p:nvPr>
        </p:nvSpPr>
        <p:spPr>
          <a:xfrm>
            <a:off x="323850" y="268288"/>
            <a:ext cx="6335713" cy="5746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rgbClr val="00B8D6"/>
                </a:solidFill>
                <a:latin typeface="EC Square Sans Pro" pitchFamily="34" charset="0"/>
              </a:defRPr>
            </a:lvl1pPr>
            <a:lvl2pPr>
              <a:defRPr b="1">
                <a:solidFill>
                  <a:srgbClr val="F89A3C"/>
                </a:solidFill>
                <a:latin typeface="EC Square Sans Pro" pitchFamily="34" charset="0"/>
              </a:defRPr>
            </a:lvl2pPr>
            <a:lvl3pPr>
              <a:defRPr>
                <a:solidFill>
                  <a:srgbClr val="85C442"/>
                </a:solidFill>
                <a:latin typeface="EC Square Sans Pro" pitchFamily="34" charset="0"/>
              </a:defRPr>
            </a:lvl3pPr>
            <a:lvl4pPr>
              <a:defRPr>
                <a:solidFill>
                  <a:srgbClr val="E64799"/>
                </a:solidFill>
              </a:defRPr>
            </a:lvl4pPr>
            <a:lvl5pPr>
              <a:defRPr>
                <a:solidFill>
                  <a:srgbClr val="8B52A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8244408" y="0"/>
            <a:ext cx="899592" cy="1196026"/>
            <a:chOff x="8063880" y="0"/>
            <a:chExt cx="1080120" cy="1436042"/>
          </a:xfrm>
        </p:grpSpPr>
        <p:sp>
          <p:nvSpPr>
            <p:cNvPr id="10" name="Rectangle 9"/>
            <p:cNvSpPr/>
            <p:nvPr userDrawn="1"/>
          </p:nvSpPr>
          <p:spPr>
            <a:xfrm>
              <a:off x="8423920" y="1076002"/>
              <a:ext cx="360040" cy="360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8063880" y="715962"/>
              <a:ext cx="360040" cy="360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 dirty="0"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8783960" y="715962"/>
              <a:ext cx="360040" cy="360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 dirty="0"/>
            </a:p>
          </p:txBody>
        </p:sp>
        <p:sp>
          <p:nvSpPr>
            <p:cNvPr id="13" name="Rectangle 12"/>
            <p:cNvSpPr/>
            <p:nvPr userDrawn="1"/>
          </p:nvSpPr>
          <p:spPr>
            <a:xfrm>
              <a:off x="8423920" y="355922"/>
              <a:ext cx="360040" cy="360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 dirty="0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8063880" y="0"/>
              <a:ext cx="360040" cy="360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 dirty="0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8783960" y="0"/>
              <a:ext cx="360040" cy="360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1598682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515966"/>
            <a:ext cx="2828925" cy="466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6314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f.bg/" TargetMode="External"/><Relationship Id="rId2" Type="http://schemas.openxmlformats.org/officeDocument/2006/relationships/hyperlink" Target="mailto:ophrd2014-2020@mlsp.government.b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5856" y="4467922"/>
            <a:ext cx="981541" cy="67659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232756" y="123478"/>
            <a:ext cx="667848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bg-BG" altLang="bg-BG" sz="1400" b="1" dirty="0">
                <a:latin typeface="Georgia" panose="02040502050405020303" pitchFamily="18" charset="0"/>
              </a:rPr>
              <a:t>МИНИСТЕРСТВО НА ТРУДА И СОЦИАЛНАТА ПОЛИТИКА</a:t>
            </a:r>
            <a:r>
              <a:rPr lang="en-US" altLang="bg-BG" sz="1400" b="1" dirty="0">
                <a:latin typeface="Georgia" panose="02040502050405020303" pitchFamily="18" charset="0"/>
              </a:rPr>
              <a:t/>
            </a:r>
            <a:br>
              <a:rPr lang="en-US" altLang="bg-BG" sz="1400" b="1" dirty="0">
                <a:latin typeface="Georgia" panose="02040502050405020303" pitchFamily="18" charset="0"/>
              </a:rPr>
            </a:br>
            <a:r>
              <a:rPr lang="en-US" altLang="bg-BG" sz="1400" b="1" dirty="0">
                <a:latin typeface="Georgia" panose="02040502050405020303" pitchFamily="18" charset="0"/>
              </a:rPr>
              <a:t/>
            </a:r>
            <a:br>
              <a:rPr lang="en-US" altLang="bg-BG" sz="1400" b="1" dirty="0">
                <a:latin typeface="Georgia" panose="02040502050405020303" pitchFamily="18" charset="0"/>
              </a:rPr>
            </a:br>
            <a:r>
              <a:rPr lang="bg-BG" altLang="bg-BG" sz="1400" b="1" dirty="0">
                <a:latin typeface="Georgia" panose="02040502050405020303" pitchFamily="18" charset="0"/>
              </a:rPr>
              <a:t>РЕПУБЛИКА БЪЛГАРИЯ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29494" y="1047101"/>
            <a:ext cx="863249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bg-BG" sz="3600" b="1" dirty="0" smtClean="0">
                <a:latin typeface="Georgia" panose="02040502050405020303" pitchFamily="18" charset="0"/>
              </a:rPr>
              <a:t>Оперативна програма</a:t>
            </a:r>
          </a:p>
          <a:p>
            <a:pPr algn="ctr"/>
            <a:r>
              <a:rPr lang="bg-BG" sz="3600" b="1" dirty="0" smtClean="0">
                <a:latin typeface="Georgia" panose="02040502050405020303" pitchFamily="18" charset="0"/>
              </a:rPr>
              <a:t>„Развитие на човешките ресурси“</a:t>
            </a:r>
            <a:endParaRPr lang="bg-BG" sz="3600" b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7988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bg-BG" dirty="0"/>
              <a:t>ПРЕДСТОЯЩО ПО ОП РЧР</a:t>
            </a:r>
          </a:p>
          <a:p>
            <a:endParaRPr lang="bg-BG" dirty="0"/>
          </a:p>
        </p:txBody>
      </p:sp>
      <p:sp>
        <p:nvSpPr>
          <p:cNvPr id="4" name="TextBox 3"/>
          <p:cNvSpPr txBox="1"/>
          <p:nvPr/>
        </p:nvSpPr>
        <p:spPr>
          <a:xfrm>
            <a:off x="323850" y="843558"/>
            <a:ext cx="8352606" cy="33701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b="1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ПОДКРЕПА ЗА ЛИЦАТА С УВРЕЖДАНИЯ</a:t>
            </a:r>
          </a:p>
          <a:p>
            <a:r>
              <a:rPr lang="bg-BG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6 000 000 лв</a:t>
            </a:r>
            <a:r>
              <a:rPr lang="bg-BG" dirty="0">
                <a:latin typeface="Georgia" panose="02040502050405020303" pitchFamily="18" charset="0"/>
                <a:ea typeface="Times New Roman" panose="02020603050405020304" pitchFamily="18" charset="0"/>
              </a:rPr>
              <a:t>.</a:t>
            </a:r>
          </a:p>
          <a:p>
            <a:endParaRPr lang="bg-BG" dirty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dirty="0">
                <a:latin typeface="Georgia" panose="02040502050405020303" pitchFamily="18" charset="0"/>
              </a:rPr>
              <a:t>Предоставяне на подкрепящи услуги, в т.ч. интегрирани междусекторни услуги в общността за лица с увреждания и техните семейства, чрез подкрепа за дейността на центрове за подкрепа на лица с увреждания, вкл. с тежки множествени увреждания;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dirty="0">
                <a:latin typeface="Georgia" panose="02040502050405020303" pitchFamily="18" charset="0"/>
              </a:rPr>
              <a:t>Реализация на интегрирани подходи за мотивиране и насърчаване участието на пазара на труда;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dirty="0">
                <a:latin typeface="Georgia" panose="02040502050405020303" pitchFamily="18" charset="0"/>
              </a:rPr>
              <a:t>Покана за кандидатстване – </a:t>
            </a:r>
            <a:r>
              <a:rPr lang="ru-RU" dirty="0" smtClean="0">
                <a:latin typeface="Georgia" panose="02040502050405020303" pitchFamily="18" charset="0"/>
              </a:rPr>
              <a:t>ноември </a:t>
            </a:r>
            <a:r>
              <a:rPr lang="ru-RU" dirty="0">
                <a:latin typeface="Georgia" panose="02040502050405020303" pitchFamily="18" charset="0"/>
              </a:rPr>
              <a:t>2017 г.</a:t>
            </a:r>
            <a:endParaRPr lang="bg-BG" dirty="0">
              <a:latin typeface="Georgia" panose="02040502050405020303" pitchFamily="18" charset="0"/>
            </a:endParaRPr>
          </a:p>
          <a:p>
            <a:pPr>
              <a:spcAft>
                <a:spcPts val="600"/>
              </a:spcAft>
            </a:pPr>
            <a:endParaRPr lang="bg-BG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7245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bg-BG" dirty="0"/>
              <a:t>ПРЕДСТОЯЩО ПО ОП РЧР</a:t>
            </a:r>
          </a:p>
          <a:p>
            <a:endParaRPr lang="bg-BG" dirty="0"/>
          </a:p>
        </p:txBody>
      </p:sp>
      <p:sp>
        <p:nvSpPr>
          <p:cNvPr id="4" name="TextBox 3"/>
          <p:cNvSpPr txBox="1"/>
          <p:nvPr/>
        </p:nvSpPr>
        <p:spPr>
          <a:xfrm>
            <a:off x="323850" y="987574"/>
            <a:ext cx="8352606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b="1" dirty="0">
                <a:latin typeface="Georgia" panose="02040502050405020303" pitchFamily="18" charset="0"/>
                <a:ea typeface="Times New Roman" panose="02020603050405020304" pitchFamily="18" charset="0"/>
              </a:rPr>
              <a:t>ПРОДЪЛЖАВАЩА ПОДКРЕПА ЗА ДЕИНСТИТУЦИОНАЛИЗАЦИЯ НА ДЕЦАТА И МЛАДЕЖИТЕ- </a:t>
            </a:r>
            <a:endParaRPr lang="bg-BG" b="1" dirty="0" smtClean="0"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r>
              <a:rPr lang="bg-BG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3 </a:t>
            </a:r>
            <a:r>
              <a:rPr lang="bg-BG" dirty="0">
                <a:latin typeface="Georgia" panose="02040502050405020303" pitchFamily="18" charset="0"/>
                <a:ea typeface="Times New Roman" panose="02020603050405020304" pitchFamily="18" charset="0"/>
              </a:rPr>
              <a:t>000 000 лв.</a:t>
            </a:r>
          </a:p>
          <a:p>
            <a:endParaRPr lang="bg-BG" dirty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dirty="0" smtClean="0">
                <a:latin typeface="Georgia" panose="02040502050405020303" pitchFamily="18" charset="0"/>
              </a:rPr>
              <a:t>П</a:t>
            </a:r>
            <a:r>
              <a:rPr lang="ru-RU" dirty="0" smtClean="0">
                <a:latin typeface="Georgia" panose="02040502050405020303" pitchFamily="18" charset="0"/>
              </a:rPr>
              <a:t>одкрепа </a:t>
            </a:r>
            <a:r>
              <a:rPr lang="ru-RU" dirty="0">
                <a:latin typeface="Georgia" panose="02040502050405020303" pitchFamily="18" charset="0"/>
              </a:rPr>
              <a:t>на процеса по деинституционализация и осигуряване на качествена алтернативна грижа за </a:t>
            </a:r>
            <a:r>
              <a:rPr lang="ru-RU" dirty="0" smtClean="0">
                <a:latin typeface="Georgia" panose="02040502050405020303" pitchFamily="18" charset="0"/>
              </a:rPr>
              <a:t>децата;</a:t>
            </a:r>
            <a:endParaRPr lang="ru-RU" dirty="0">
              <a:latin typeface="Georgia" panose="02040502050405020303" pitchFamily="18" charset="0"/>
            </a:endParaRP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dirty="0" smtClean="0">
                <a:latin typeface="Georgia" panose="02040502050405020303" pitchFamily="18" charset="0"/>
              </a:rPr>
              <a:t>Подготовка </a:t>
            </a:r>
            <a:r>
              <a:rPr lang="ru-RU" dirty="0">
                <a:latin typeface="Georgia" panose="02040502050405020303" pitchFamily="18" charset="0"/>
              </a:rPr>
              <a:t>за </a:t>
            </a:r>
            <a:r>
              <a:rPr lang="ru-RU" dirty="0" smtClean="0">
                <a:latin typeface="Georgia" panose="02040502050405020303" pitchFamily="18" charset="0"/>
              </a:rPr>
              <a:t>предоставянето </a:t>
            </a:r>
            <a:r>
              <a:rPr lang="ru-RU" dirty="0">
                <a:latin typeface="Georgia" panose="02040502050405020303" pitchFamily="18" charset="0"/>
              </a:rPr>
              <a:t>на новите услуги в семейна среда и в общността на територията на цялата </a:t>
            </a:r>
            <a:r>
              <a:rPr lang="ru-RU" dirty="0" smtClean="0">
                <a:latin typeface="Georgia" panose="02040502050405020303" pitchFamily="18" charset="0"/>
              </a:rPr>
              <a:t>страна;</a:t>
            </a:r>
            <a:endParaRPr lang="en-US" dirty="0" smtClean="0">
              <a:latin typeface="Georgia" panose="02040502050405020303" pitchFamily="18" charset="0"/>
            </a:endParaRP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dirty="0">
                <a:latin typeface="Georgia" panose="02040502050405020303" pitchFamily="18" charset="0"/>
              </a:rPr>
              <a:t>Координация и </a:t>
            </a:r>
            <a:r>
              <a:rPr lang="ru-RU" dirty="0" err="1">
                <a:latin typeface="Georgia" panose="02040502050405020303" pitchFamily="18" charset="0"/>
              </a:rPr>
              <a:t>допълняемост</a:t>
            </a:r>
            <a:r>
              <a:rPr lang="ru-RU" dirty="0">
                <a:latin typeface="Georgia" panose="02040502050405020303" pitchFamily="18" charset="0"/>
              </a:rPr>
              <a:t> с </a:t>
            </a:r>
            <a:r>
              <a:rPr lang="ru-RU" dirty="0" err="1">
                <a:latin typeface="Georgia" panose="02040502050405020303" pitchFamily="18" charset="0"/>
              </a:rPr>
              <a:t>инфраструктурните</a:t>
            </a:r>
            <a:r>
              <a:rPr lang="ru-RU" dirty="0">
                <a:latin typeface="Georgia" panose="02040502050405020303" pitchFamily="18" charset="0"/>
              </a:rPr>
              <a:t> мерки по ОП РР</a:t>
            </a:r>
            <a:r>
              <a:rPr lang="ru-RU" dirty="0" smtClean="0">
                <a:latin typeface="Georgia" panose="02040502050405020303" pitchFamily="18" charset="0"/>
              </a:rPr>
              <a:t>.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dirty="0">
                <a:latin typeface="Georgia" panose="02040502050405020303" pitchFamily="18" charset="0"/>
              </a:rPr>
              <a:t>Покана за </a:t>
            </a:r>
            <a:r>
              <a:rPr lang="ru-RU" dirty="0" err="1">
                <a:latin typeface="Georgia" panose="02040502050405020303" pitchFamily="18" charset="0"/>
              </a:rPr>
              <a:t>кандидатстване</a:t>
            </a:r>
            <a:r>
              <a:rPr lang="ru-RU" dirty="0">
                <a:latin typeface="Georgia" panose="02040502050405020303" pitchFamily="18" charset="0"/>
              </a:rPr>
              <a:t> – </a:t>
            </a:r>
            <a:r>
              <a:rPr lang="ru-RU" dirty="0" err="1">
                <a:latin typeface="Georgia" panose="02040502050405020303" pitchFamily="18" charset="0"/>
              </a:rPr>
              <a:t>октомври</a:t>
            </a:r>
            <a:r>
              <a:rPr lang="ru-RU" dirty="0">
                <a:latin typeface="Georgia" panose="02040502050405020303" pitchFamily="18" charset="0"/>
              </a:rPr>
              <a:t> 2017 г.</a:t>
            </a:r>
            <a:endParaRPr lang="bg-BG" dirty="0">
              <a:latin typeface="Georgia" panose="02040502050405020303" pitchFamily="18" charset="0"/>
            </a:endParaRPr>
          </a:p>
          <a:p>
            <a:pPr>
              <a:spcAft>
                <a:spcPts val="600"/>
              </a:spcAft>
            </a:pPr>
            <a:endParaRPr lang="bg-BG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1571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bg-BG" dirty="0"/>
              <a:t>ПРЕДСТОЯЩО ПО ОП РЧР</a:t>
            </a:r>
          </a:p>
          <a:p>
            <a:endParaRPr lang="bg-BG" dirty="0"/>
          </a:p>
        </p:txBody>
      </p:sp>
      <p:sp>
        <p:nvSpPr>
          <p:cNvPr id="4" name="TextBox 3"/>
          <p:cNvSpPr txBox="1"/>
          <p:nvPr/>
        </p:nvSpPr>
        <p:spPr>
          <a:xfrm>
            <a:off x="323850" y="843558"/>
            <a:ext cx="8352606" cy="3801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b="1" dirty="0">
                <a:latin typeface="Georgia" panose="02040502050405020303" pitchFamily="18" charset="0"/>
                <a:ea typeface="Times New Roman" panose="02020603050405020304" pitchFamily="18" charset="0"/>
              </a:rPr>
              <a:t>ПРОДЪЛЖАВАЩА ПОДКРЕПА ЗА ДЕИНСТИТУЦИОНАЛИЗАЦИЯ НА ДЕЦАТА И </a:t>
            </a:r>
            <a:r>
              <a:rPr lang="bg-BG" b="1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МЛАДЕЖИТЕ</a:t>
            </a:r>
            <a:r>
              <a:rPr lang="en-US" b="1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bg-BG" b="1" dirty="0">
                <a:latin typeface="Georgia" panose="02040502050405020303" pitchFamily="18" charset="0"/>
                <a:ea typeface="Times New Roman" panose="02020603050405020304" pitchFamily="18" charset="0"/>
              </a:rPr>
              <a:t>Е</a:t>
            </a:r>
            <a:r>
              <a:rPr lang="bg-BG" b="1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тап 2 - </a:t>
            </a:r>
            <a:r>
              <a:rPr lang="bg-BG" dirty="0">
                <a:latin typeface="Georgia" panose="02040502050405020303" pitchFamily="18" charset="0"/>
                <a:ea typeface="Times New Roman" panose="02020603050405020304" pitchFamily="18" charset="0"/>
              </a:rPr>
              <a:t>74 050 060 </a:t>
            </a:r>
            <a:r>
              <a:rPr lang="bg-BG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лв</a:t>
            </a:r>
            <a:r>
              <a:rPr lang="bg-BG" dirty="0">
                <a:latin typeface="Georgia" panose="02040502050405020303" pitchFamily="18" charset="0"/>
                <a:ea typeface="Times New Roman" panose="02020603050405020304" pitchFamily="18" charset="0"/>
              </a:rPr>
              <a:t>.</a:t>
            </a:r>
          </a:p>
          <a:p>
            <a:endParaRPr lang="bg-BG" dirty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dirty="0" smtClean="0">
                <a:latin typeface="Georgia" panose="02040502050405020303" pitchFamily="18" charset="0"/>
              </a:rPr>
              <a:t>Разработен проект на операция;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</a:rPr>
              <a:t>Предстоящо представяне на КН;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dirty="0" smtClean="0">
                <a:latin typeface="Georgia" panose="02040502050405020303" pitchFamily="18" charset="0"/>
              </a:rPr>
              <a:t>П</a:t>
            </a:r>
            <a:r>
              <a:rPr lang="ru-RU" dirty="0" smtClean="0">
                <a:latin typeface="Georgia" panose="02040502050405020303" pitchFamily="18" charset="0"/>
              </a:rPr>
              <a:t>одкрепа на процеса по деинституционализация и осигуряване на качествена алтернативна грижа за децата;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dirty="0" smtClean="0">
                <a:latin typeface="Georgia" panose="02040502050405020303" pitchFamily="18" charset="0"/>
              </a:rPr>
              <a:t>Предоставяне на социални и интегрирани здравно-социални услуги за деца и семейства;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dirty="0" smtClean="0">
                <a:latin typeface="Georgia" panose="02040502050405020303" pitchFamily="18" charset="0"/>
              </a:rPr>
              <a:t>Координация и допълняемост с инфраструктурните мерки по ОП РР.</a:t>
            </a:r>
          </a:p>
          <a:p>
            <a:pPr>
              <a:spcAft>
                <a:spcPts val="600"/>
              </a:spcAft>
            </a:pPr>
            <a:endParaRPr lang="bg-BG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3505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bg-BG" dirty="0"/>
              <a:t>ПРЕДСТОЯЩО ПО ОП РЧР</a:t>
            </a:r>
          </a:p>
          <a:p>
            <a:endParaRPr lang="bg-BG" dirty="0"/>
          </a:p>
        </p:txBody>
      </p:sp>
      <p:sp>
        <p:nvSpPr>
          <p:cNvPr id="3" name="TextBox 2"/>
          <p:cNvSpPr txBox="1"/>
          <p:nvPr/>
        </p:nvSpPr>
        <p:spPr>
          <a:xfrm>
            <a:off x="337930" y="915566"/>
            <a:ext cx="8338526" cy="3181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b="1" dirty="0">
                <a:latin typeface="Georgia" panose="02040502050405020303" pitchFamily="18" charset="0"/>
                <a:ea typeface="Times New Roman" panose="02020603050405020304" pitchFamily="18" charset="0"/>
              </a:rPr>
              <a:t>РАБОТА ЗА </a:t>
            </a:r>
            <a:r>
              <a:rPr lang="bg-BG" b="1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ТЕБ </a:t>
            </a:r>
            <a:r>
              <a:rPr lang="en-US" b="1" dirty="0" smtClean="0"/>
              <a:t> </a:t>
            </a:r>
            <a:r>
              <a:rPr lang="en-US" dirty="0">
                <a:latin typeface="Georgia" panose="02040502050405020303" pitchFamily="18" charset="0"/>
                <a:ea typeface="Times New Roman" panose="02020603050405020304" pitchFamily="18" charset="0"/>
              </a:rPr>
              <a:t>– 80 000 000 </a:t>
            </a:r>
            <a:r>
              <a:rPr lang="bg-BG" dirty="0">
                <a:latin typeface="Georgia" panose="02040502050405020303" pitchFamily="18" charset="0"/>
                <a:ea typeface="Times New Roman" panose="02020603050405020304" pitchFamily="18" charset="0"/>
              </a:rPr>
              <a:t>лв</a:t>
            </a:r>
            <a:r>
              <a:rPr lang="bg-BG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.</a:t>
            </a:r>
          </a:p>
          <a:p>
            <a:endParaRPr lang="bg-BG" dirty="0" smtClean="0"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dirty="0">
                <a:latin typeface="Georgia" panose="02040502050405020303" pitchFamily="18" charset="0"/>
              </a:rPr>
              <a:t>Разработен проект на </a:t>
            </a:r>
            <a:r>
              <a:rPr lang="bg-BG" dirty="0" smtClean="0">
                <a:latin typeface="Georgia" panose="02040502050405020303" pitchFamily="18" charset="0"/>
              </a:rPr>
              <a:t>операция;</a:t>
            </a:r>
            <a:endParaRPr lang="bg-BG" dirty="0">
              <a:latin typeface="Georgia" panose="02040502050405020303" pitchFamily="18" charset="0"/>
            </a:endParaRP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dirty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</a:rPr>
              <a:t>Предстоящо представяне на </a:t>
            </a:r>
            <a:r>
              <a:rPr lang="bg-BG" dirty="0" smtClean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</a:rPr>
              <a:t>КН;</a:t>
            </a:r>
            <a:endParaRPr lang="bg-BG" dirty="0">
              <a:solidFill>
                <a:schemeClr val="accent5">
                  <a:lumMod val="75000"/>
                </a:schemeClr>
              </a:solidFill>
              <a:latin typeface="Georgia" panose="02040502050405020303" pitchFamily="18" charset="0"/>
            </a:endParaRP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dirty="0" smtClean="0">
                <a:latin typeface="Georgia" panose="02040502050405020303" pitchFamily="18" charset="0"/>
              </a:rPr>
              <a:t>Повишаване </a:t>
            </a:r>
            <a:r>
              <a:rPr lang="ru-RU" dirty="0">
                <a:latin typeface="Georgia" panose="02040502050405020303" pitchFamily="18" charset="0"/>
              </a:rPr>
              <a:t>на икономическата активност и подобряване достъпа до заетост за търсещите работа безработни лица и активиране на неактивни лица чрез предоставяне на възможности за включване в различни форми на обучения и </a:t>
            </a:r>
            <a:r>
              <a:rPr lang="ru-RU" dirty="0" smtClean="0">
                <a:latin typeface="Georgia" panose="02040502050405020303" pitchFamily="18" charset="0"/>
              </a:rPr>
              <a:t>заетост;</a:t>
            </a:r>
            <a:endParaRPr lang="ru-RU" dirty="0">
              <a:latin typeface="Georgia" panose="02040502050405020303" pitchFamily="18" charset="0"/>
            </a:endParaRP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dirty="0">
                <a:latin typeface="Georgia" panose="02040502050405020303" pitchFamily="18" charset="0"/>
              </a:rPr>
              <a:t>Целенасочена подкрепа </a:t>
            </a:r>
            <a:r>
              <a:rPr lang="ru-RU" dirty="0" smtClean="0">
                <a:latin typeface="Georgia" panose="02040502050405020303" pitchFamily="18" charset="0"/>
              </a:rPr>
              <a:t>за дълготрайно </a:t>
            </a:r>
            <a:r>
              <a:rPr lang="ru-RU" dirty="0">
                <a:latin typeface="Georgia" panose="02040502050405020303" pitchFamily="18" charset="0"/>
              </a:rPr>
              <a:t>безработните </a:t>
            </a:r>
            <a:r>
              <a:rPr lang="ru-RU" dirty="0" smtClean="0">
                <a:latin typeface="Georgia" panose="02040502050405020303" pitchFamily="18" charset="0"/>
              </a:rPr>
              <a:t>лица. </a:t>
            </a:r>
            <a:endParaRPr lang="bg-BG" dirty="0">
              <a:latin typeface="Georgia" panose="02040502050405020303" pitchFamily="18" charset="0"/>
            </a:endParaRPr>
          </a:p>
          <a:p>
            <a:endParaRPr lang="bg-BG" dirty="0">
              <a:latin typeface="Georgia" panose="02040502050405020303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4732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1691680" y="2085040"/>
            <a:ext cx="6335713" cy="574675"/>
          </a:xfrm>
        </p:spPr>
        <p:txBody>
          <a:bodyPr/>
          <a:lstStyle/>
          <a:p>
            <a:r>
              <a:rPr lang="bg-BG" sz="2800" dirty="0"/>
              <a:t>БЛАГОДАРЯ ЗА ВНИМАНИЕТО!</a:t>
            </a:r>
          </a:p>
          <a:p>
            <a:endParaRPr lang="bg-BG" sz="2800" dirty="0"/>
          </a:p>
        </p:txBody>
      </p:sp>
      <p:sp>
        <p:nvSpPr>
          <p:cNvPr id="3" name="Rectangle 2"/>
          <p:cNvSpPr/>
          <p:nvPr/>
        </p:nvSpPr>
        <p:spPr>
          <a:xfrm>
            <a:off x="1265189" y="283602"/>
            <a:ext cx="667848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bg-BG" altLang="bg-BG" sz="1400" b="1" dirty="0">
                <a:latin typeface="Georgia" panose="02040502050405020303" pitchFamily="18" charset="0"/>
              </a:rPr>
              <a:t>МИНИСТЕРСТВО НА ТРУДА И СОЦИАЛНАТА ПОЛИТИКА</a:t>
            </a:r>
            <a:r>
              <a:rPr lang="en-US" altLang="bg-BG" sz="1400" b="1" dirty="0">
                <a:latin typeface="Georgia" panose="02040502050405020303" pitchFamily="18" charset="0"/>
              </a:rPr>
              <a:t/>
            </a:r>
            <a:br>
              <a:rPr lang="en-US" altLang="bg-BG" sz="1400" b="1" dirty="0">
                <a:latin typeface="Georgia" panose="02040502050405020303" pitchFamily="18" charset="0"/>
              </a:rPr>
            </a:br>
            <a:r>
              <a:rPr lang="en-US" altLang="bg-BG" sz="1400" b="1" dirty="0">
                <a:latin typeface="Georgia" panose="02040502050405020303" pitchFamily="18" charset="0"/>
              </a:rPr>
              <a:t/>
            </a:r>
            <a:br>
              <a:rPr lang="en-US" altLang="bg-BG" sz="1400" b="1" dirty="0">
                <a:latin typeface="Georgia" panose="02040502050405020303" pitchFamily="18" charset="0"/>
              </a:rPr>
            </a:br>
            <a:r>
              <a:rPr lang="bg-BG" altLang="bg-BG" sz="1400" b="1" dirty="0">
                <a:latin typeface="Georgia" panose="02040502050405020303" pitchFamily="18" charset="0"/>
              </a:rPr>
              <a:t>РЕПУБЛИКА БЪЛГАРИЯ</a:t>
            </a:r>
          </a:p>
        </p:txBody>
      </p:sp>
      <p:sp>
        <p:nvSpPr>
          <p:cNvPr id="5" name="Rectangle 18"/>
          <p:cNvSpPr>
            <a:spLocks noChangeArrowheads="1"/>
          </p:cNvSpPr>
          <p:nvPr/>
        </p:nvSpPr>
        <p:spPr bwMode="auto">
          <a:xfrm>
            <a:off x="1115616" y="2151433"/>
            <a:ext cx="7416824" cy="17175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>
            <a:lvl1pPr algn="ctr">
              <a:defRPr sz="35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defRPr>
            </a:lvl1pPr>
            <a:lvl2pPr algn="ctr">
              <a:defRPr sz="35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defRPr>
            </a:lvl2pPr>
            <a:lvl3pPr algn="ctr">
              <a:defRPr sz="35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defRPr>
            </a:lvl3pPr>
            <a:lvl4pPr algn="ctr">
              <a:defRPr sz="35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defRPr>
            </a:lvl4pPr>
            <a:lvl5pPr algn="ctr">
              <a:defRPr sz="35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defRPr>
            </a:lvl9pPr>
          </a:lstStyle>
          <a:p>
            <a:pPr eaLnBrk="1" hangingPunct="1">
              <a:defRPr/>
            </a:pPr>
            <a:endParaRPr lang="bg-BG" altLang="bg-BG" sz="2000" b="0" dirty="0" smtClean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eaLnBrk="1" hangingPunct="1">
              <a:defRPr/>
            </a:pPr>
            <a:r>
              <a:rPr lang="bg-BG" altLang="bg-BG" sz="2000" dirty="0" smtClean="0">
                <a:solidFill>
                  <a:schemeClr val="tx1"/>
                </a:solidFill>
                <a:latin typeface="Georgia" panose="02040502050405020303" pitchFamily="18" charset="0"/>
              </a:rPr>
              <a:t/>
            </a:r>
            <a:br>
              <a:rPr lang="bg-BG" altLang="bg-BG" sz="2000" dirty="0" smtClean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en-US" altLang="bg-BG" sz="2500" dirty="0" smtClean="0">
                <a:solidFill>
                  <a:schemeClr val="tx1"/>
                </a:solidFill>
                <a:latin typeface="Georgia" panose="02040502050405020303" pitchFamily="18" charset="0"/>
              </a:rPr>
              <a:t>    </a:t>
            </a:r>
            <a:endParaRPr lang="bg-BG" altLang="bg-BG" sz="2500" dirty="0" smtClean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l" eaLnBrk="1" hangingPunct="1">
              <a:lnSpc>
                <a:spcPct val="150000"/>
              </a:lnSpc>
              <a:defRPr/>
            </a:pPr>
            <a:r>
              <a:rPr lang="en-US" altLang="bg-BG" sz="2500" dirty="0" smtClean="0">
                <a:solidFill>
                  <a:schemeClr val="tx1"/>
                </a:solidFill>
                <a:latin typeface="Georgia" panose="02040502050405020303" pitchFamily="18" charset="0"/>
              </a:rPr>
              <a:t/>
            </a:r>
            <a:br>
              <a:rPr lang="en-US" altLang="bg-BG" sz="2500" dirty="0" smtClean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en-US" altLang="bg-BG" sz="2500" dirty="0" smtClean="0">
                <a:solidFill>
                  <a:schemeClr val="tx1"/>
                </a:solidFill>
                <a:latin typeface="Georgia" panose="02040502050405020303" pitchFamily="18" charset="0"/>
              </a:rPr>
              <a:t>       </a:t>
            </a:r>
            <a:r>
              <a:rPr lang="en-US" altLang="bg-BG" sz="2500" dirty="0" smtClean="0">
                <a:solidFill>
                  <a:schemeClr val="tx1"/>
                </a:solidFill>
                <a:latin typeface="Georgia" panose="02040502050405020303" pitchFamily="18" charset="0"/>
                <a:hlinkClick r:id="rId2"/>
              </a:rPr>
              <a:t>efipp@mlsp.government.bg</a:t>
            </a:r>
            <a:r>
              <a:rPr lang="en-US" altLang="bg-BG" sz="2500" dirty="0" smtClean="0">
                <a:solidFill>
                  <a:schemeClr val="tx1"/>
                </a:solidFill>
                <a:latin typeface="Georgia" panose="02040502050405020303" pitchFamily="18" charset="0"/>
              </a:rPr>
              <a:t/>
            </a:r>
            <a:br>
              <a:rPr lang="en-US" altLang="bg-BG" sz="2500" dirty="0" smtClean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en-US" altLang="bg-BG" sz="2500" dirty="0" smtClean="0">
                <a:solidFill>
                  <a:schemeClr val="tx1"/>
                </a:solidFill>
                <a:latin typeface="Georgia" panose="02040502050405020303" pitchFamily="18" charset="0"/>
              </a:rPr>
              <a:t>       </a:t>
            </a:r>
            <a:r>
              <a:rPr lang="en-US" altLang="bg-BG" sz="2500" dirty="0" smtClean="0">
                <a:solidFill>
                  <a:schemeClr val="tx1"/>
                </a:solidFill>
                <a:latin typeface="Georgia" panose="02040502050405020303" pitchFamily="18" charset="0"/>
                <a:hlinkClick r:id="rId3"/>
              </a:rPr>
              <a:t>www.esf.bg</a:t>
            </a:r>
            <a:endParaRPr lang="bg-BG" altLang="bg-BG" sz="2500" dirty="0" smtClean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40003" y="3377844"/>
            <a:ext cx="310923" cy="359695"/>
          </a:xfrm>
          <a:prstGeom prst="rect">
            <a:avLst/>
          </a:prstGeom>
        </p:spPr>
      </p:pic>
      <p:pic>
        <p:nvPicPr>
          <p:cNvPr id="8" name="Picture 2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4988" y="3962567"/>
            <a:ext cx="334963" cy="3476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/>
        </p:nvSpPr>
        <p:spPr>
          <a:xfrm>
            <a:off x="1293058" y="1161710"/>
            <a:ext cx="661917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bg-BG" altLang="bg-BG" b="1" dirty="0">
                <a:latin typeface="Georgia" panose="02040502050405020303" pitchFamily="18" charset="0"/>
              </a:rPr>
              <a:t>Главна Дирекция „Европейски фондове, международни програми и проекти“</a:t>
            </a:r>
            <a:r>
              <a:rPr lang="bg-BG" altLang="bg-BG" dirty="0"/>
              <a:t/>
            </a:r>
            <a:br>
              <a:rPr lang="bg-BG" altLang="bg-BG" dirty="0"/>
            </a:br>
            <a:endParaRPr lang="bg-BG" altLang="bg-BG" dirty="0"/>
          </a:p>
        </p:txBody>
      </p:sp>
    </p:spTree>
    <p:extLst>
      <p:ext uri="{BB962C8B-B14F-4D97-AF65-F5344CB8AC3E}">
        <p14:creationId xmlns:p14="http://schemas.microsoft.com/office/powerpoint/2010/main" val="1392232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627295434"/>
              </p:ext>
            </p:extLst>
          </p:nvPr>
        </p:nvGraphicFramePr>
        <p:xfrm>
          <a:off x="157009" y="190562"/>
          <a:ext cx="8829981" cy="47623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10675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bg-BG" altLang="bg-BG" dirty="0">
                <a:latin typeface="Georgia" panose="02040502050405020303" pitchFamily="18" charset="0"/>
                <a:cs typeface="Arial" panose="020B0604020202020204" pitchFamily="34" charset="0"/>
              </a:rPr>
              <a:t>ВЪЗМОЖНОСТИ ЗА </a:t>
            </a:r>
            <a:r>
              <a:rPr lang="bg-BG" altLang="bg-BG" dirty="0" smtClean="0">
                <a:latin typeface="Georgia" panose="02040502050405020303" pitchFamily="18" charset="0"/>
                <a:cs typeface="Arial" panose="020B0604020202020204" pitchFamily="34" charset="0"/>
              </a:rPr>
              <a:t>ОБЩИНИТЕ</a:t>
            </a:r>
            <a:endParaRPr lang="bg-BG" dirty="0"/>
          </a:p>
        </p:txBody>
      </p:sp>
      <p:sp>
        <p:nvSpPr>
          <p:cNvPr id="5" name="TextBox 4"/>
          <p:cNvSpPr txBox="1"/>
          <p:nvPr/>
        </p:nvSpPr>
        <p:spPr>
          <a:xfrm>
            <a:off x="395536" y="1203598"/>
            <a:ext cx="8496944" cy="32685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2" indent="-342900">
              <a:lnSpc>
                <a:spcPct val="80000"/>
              </a:lnSpc>
              <a:spcBef>
                <a:spcPct val="40000"/>
              </a:spcBef>
              <a:buFont typeface="Wingdings" panose="05000000000000000000" pitchFamily="2" charset="2"/>
              <a:buChar char="ü"/>
              <a:defRPr/>
            </a:pPr>
            <a:r>
              <a:rPr lang="bg-BG" altLang="bg-BG" b="1" kern="0" dirty="0">
                <a:solidFill>
                  <a:srgbClr val="000000"/>
                </a:solidFill>
                <a:latin typeface="Georgia" panose="02040502050405020303" pitchFamily="18" charset="0"/>
              </a:rPr>
              <a:t>Общините – работодатели:</a:t>
            </a:r>
          </a:p>
          <a:p>
            <a:pPr lvl="2">
              <a:lnSpc>
                <a:spcPct val="80000"/>
              </a:lnSpc>
              <a:spcBef>
                <a:spcPct val="40000"/>
              </a:spcBef>
              <a:defRPr/>
            </a:pPr>
            <a:r>
              <a:rPr lang="en-US" altLang="bg-BG" kern="0" dirty="0">
                <a:latin typeface="Georgia" panose="02040502050405020303" pitchFamily="18" charset="0"/>
              </a:rPr>
              <a:t> </a:t>
            </a:r>
            <a:r>
              <a:rPr lang="bg-BG" altLang="bg-BG" kern="0" dirty="0">
                <a:latin typeface="Georgia" panose="02040502050405020303" pitchFamily="18" charset="0"/>
              </a:rPr>
              <a:t>Наемане и обучение на безработни лица</a:t>
            </a:r>
          </a:p>
          <a:p>
            <a:pPr lvl="2">
              <a:lnSpc>
                <a:spcPct val="80000"/>
              </a:lnSpc>
              <a:spcBef>
                <a:spcPct val="40000"/>
              </a:spcBef>
              <a:defRPr/>
            </a:pPr>
            <a:r>
              <a:rPr lang="en-US" altLang="bg-BG" kern="0" dirty="0">
                <a:latin typeface="Georgia" panose="02040502050405020303" pitchFamily="18" charset="0"/>
              </a:rPr>
              <a:t> </a:t>
            </a:r>
            <a:r>
              <a:rPr lang="bg-BG" altLang="bg-BG" kern="0" dirty="0">
                <a:latin typeface="Georgia" panose="02040502050405020303" pitchFamily="18" charset="0"/>
              </a:rPr>
              <a:t>Осигуряване на чиракуване/ стажуване на младежи</a:t>
            </a:r>
            <a:endParaRPr lang="en-US" altLang="bg-BG" kern="0" dirty="0">
              <a:latin typeface="Georgia" panose="02040502050405020303" pitchFamily="18" charset="0"/>
            </a:endParaRPr>
          </a:p>
          <a:p>
            <a:pPr marL="342900" lvl="2" indent="-342900">
              <a:lnSpc>
                <a:spcPct val="80000"/>
              </a:lnSpc>
              <a:spcBef>
                <a:spcPct val="40000"/>
              </a:spcBef>
              <a:buFont typeface="Wingdings" panose="05000000000000000000" pitchFamily="2" charset="2"/>
              <a:buChar char="ü"/>
              <a:defRPr/>
            </a:pPr>
            <a:r>
              <a:rPr lang="bg-BG" altLang="bg-BG" b="1" kern="0" dirty="0">
                <a:solidFill>
                  <a:srgbClr val="000000"/>
                </a:solidFill>
                <a:latin typeface="Georgia" panose="02040502050405020303" pitchFamily="18" charset="0"/>
              </a:rPr>
              <a:t>Общините – доставчик на социални услуги:</a:t>
            </a:r>
          </a:p>
          <a:p>
            <a:pPr lvl="2">
              <a:lnSpc>
                <a:spcPct val="80000"/>
              </a:lnSpc>
              <a:spcBef>
                <a:spcPct val="40000"/>
              </a:spcBef>
              <a:defRPr/>
            </a:pPr>
            <a:r>
              <a:rPr lang="bg-BG" altLang="bg-BG" kern="0" dirty="0" err="1">
                <a:solidFill>
                  <a:srgbClr val="000000"/>
                </a:solidFill>
                <a:latin typeface="Georgia" panose="02040502050405020303" pitchFamily="18" charset="0"/>
              </a:rPr>
              <a:t>Деинституционализация</a:t>
            </a:r>
            <a:r>
              <a:rPr lang="bg-BG" altLang="bg-BG" kern="0" dirty="0">
                <a:solidFill>
                  <a:srgbClr val="000000"/>
                </a:solidFill>
                <a:latin typeface="Georgia" panose="02040502050405020303" pitchFamily="18" charset="0"/>
              </a:rPr>
              <a:t> – на деца и възрастни</a:t>
            </a:r>
            <a:endParaRPr lang="en-US" altLang="bg-BG" kern="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lvl="2">
              <a:lnSpc>
                <a:spcPct val="80000"/>
              </a:lnSpc>
              <a:spcBef>
                <a:spcPct val="40000"/>
              </a:spcBef>
              <a:defRPr/>
            </a:pPr>
            <a:r>
              <a:rPr lang="bg-BG" altLang="bg-BG" kern="0" dirty="0">
                <a:solidFill>
                  <a:srgbClr val="000000"/>
                </a:solidFill>
                <a:latin typeface="Georgia" panose="02040502050405020303" pitchFamily="18" charset="0"/>
              </a:rPr>
              <a:t>Приемна грижа и други услуги по превенция на изоставянето на деца в институции</a:t>
            </a:r>
            <a:endParaRPr lang="en-US" altLang="bg-BG" kern="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lvl="2">
              <a:lnSpc>
                <a:spcPct val="80000"/>
              </a:lnSpc>
              <a:spcBef>
                <a:spcPct val="40000"/>
              </a:spcBef>
              <a:defRPr/>
            </a:pPr>
            <a:r>
              <a:rPr lang="bg-BG" altLang="bg-BG" kern="0" dirty="0" err="1">
                <a:solidFill>
                  <a:srgbClr val="000000"/>
                </a:solidFill>
                <a:latin typeface="Georgia" panose="02040502050405020303" pitchFamily="18" charset="0"/>
              </a:rPr>
              <a:t>Междусекторни</a:t>
            </a:r>
            <a:r>
              <a:rPr lang="bg-BG" altLang="bg-BG" kern="0" dirty="0">
                <a:solidFill>
                  <a:srgbClr val="000000"/>
                </a:solidFill>
                <a:latin typeface="Georgia" panose="02040502050405020303" pitchFamily="18" charset="0"/>
              </a:rPr>
              <a:t> услуги за ранно детско развитие</a:t>
            </a:r>
            <a:endParaRPr lang="en-US" altLang="bg-BG" kern="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lvl="2">
              <a:lnSpc>
                <a:spcPct val="80000"/>
              </a:lnSpc>
              <a:spcBef>
                <a:spcPct val="40000"/>
              </a:spcBef>
              <a:defRPr/>
            </a:pPr>
            <a:r>
              <a:rPr lang="bg-BG" altLang="bg-BG" kern="0" dirty="0">
                <a:solidFill>
                  <a:srgbClr val="000000"/>
                </a:solidFill>
                <a:latin typeface="Georgia" panose="02040502050405020303" pitchFamily="18" charset="0"/>
              </a:rPr>
              <a:t>Интегрирани услуги в домашна среда и в </a:t>
            </a:r>
            <a:r>
              <a:rPr lang="bg-BG" altLang="bg-BG" kern="0" dirty="0" smtClean="0">
                <a:solidFill>
                  <a:srgbClr val="000000"/>
                </a:solidFill>
                <a:latin typeface="Georgia" panose="02040502050405020303" pitchFamily="18" charset="0"/>
              </a:rPr>
              <a:t>общността</a:t>
            </a:r>
            <a:endParaRPr lang="bg-BG" altLang="bg-BG" kern="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lvl="2">
              <a:lnSpc>
                <a:spcPct val="80000"/>
              </a:lnSpc>
              <a:spcBef>
                <a:spcPct val="40000"/>
              </a:spcBef>
              <a:defRPr/>
            </a:pPr>
            <a:r>
              <a:rPr lang="bg-BG" altLang="bg-BG" kern="0" dirty="0" err="1">
                <a:solidFill>
                  <a:srgbClr val="000000"/>
                </a:solidFill>
                <a:latin typeface="Georgia" panose="02040502050405020303" pitchFamily="18" charset="0"/>
              </a:rPr>
              <a:t>Доброволчество</a:t>
            </a:r>
            <a:r>
              <a:rPr lang="bg-BG" altLang="bg-BG" kern="0" dirty="0">
                <a:solidFill>
                  <a:srgbClr val="000000"/>
                </a:solidFill>
                <a:latin typeface="Georgia" panose="02040502050405020303" pitchFamily="18" charset="0"/>
              </a:rPr>
              <a:t> и подкрепа за местни социални дейности</a:t>
            </a:r>
            <a:endParaRPr lang="en-US" altLang="bg-BG" kern="0" dirty="0">
              <a:solidFill>
                <a:srgbClr val="00000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1458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bg-BG" altLang="bg-BG" dirty="0">
                <a:latin typeface="Georgia" panose="02040502050405020303" pitchFamily="18" charset="0"/>
                <a:cs typeface="Arial" panose="020B0604020202020204" pitchFamily="34" charset="0"/>
              </a:rPr>
              <a:t>ВЪЗМОЖНОСТИ ЗА ОБЩИНИТЕ</a:t>
            </a:r>
            <a:endParaRPr lang="bg-BG" dirty="0"/>
          </a:p>
          <a:p>
            <a:endParaRPr lang="bg-BG" dirty="0"/>
          </a:p>
        </p:txBody>
      </p:sp>
      <p:sp>
        <p:nvSpPr>
          <p:cNvPr id="4" name="TextBox 3"/>
          <p:cNvSpPr txBox="1"/>
          <p:nvPr/>
        </p:nvSpPr>
        <p:spPr>
          <a:xfrm>
            <a:off x="539552" y="915566"/>
            <a:ext cx="8064896" cy="38595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2" indent="-342900">
              <a:lnSpc>
                <a:spcPct val="80000"/>
              </a:lnSpc>
              <a:spcBef>
                <a:spcPct val="40000"/>
              </a:spcBef>
              <a:buFont typeface="Wingdings" panose="05000000000000000000" pitchFamily="2" charset="2"/>
              <a:buChar char="ü"/>
              <a:defRPr/>
            </a:pPr>
            <a:r>
              <a:rPr lang="bg-BG" altLang="bg-BG" b="1" kern="0" dirty="0" smtClean="0">
                <a:solidFill>
                  <a:srgbClr val="000000"/>
                </a:solidFill>
                <a:latin typeface="Georgia" panose="02040502050405020303" pitchFamily="18" charset="0"/>
              </a:rPr>
              <a:t>Подкрепа за общински социални предприятия</a:t>
            </a:r>
            <a:endParaRPr lang="bg-BG" altLang="bg-BG" b="1" kern="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lvl="2">
              <a:lnSpc>
                <a:spcPct val="80000"/>
              </a:lnSpc>
              <a:spcBef>
                <a:spcPct val="40000"/>
              </a:spcBef>
              <a:defRPr/>
            </a:pPr>
            <a:r>
              <a:rPr lang="en-US" altLang="bg-BG" kern="0" dirty="0">
                <a:latin typeface="Georgia" panose="02040502050405020303" pitchFamily="18" charset="0"/>
              </a:rPr>
              <a:t> </a:t>
            </a:r>
            <a:r>
              <a:rPr lang="bg-BG" altLang="bg-BG" kern="0" dirty="0" smtClean="0">
                <a:latin typeface="Georgia" panose="02040502050405020303" pitchFamily="18" charset="0"/>
              </a:rPr>
              <a:t>Развитие на социалната икономика на местно ниво</a:t>
            </a:r>
          </a:p>
          <a:p>
            <a:pPr lvl="2">
              <a:lnSpc>
                <a:spcPct val="80000"/>
              </a:lnSpc>
              <a:spcBef>
                <a:spcPct val="40000"/>
              </a:spcBef>
              <a:defRPr/>
            </a:pPr>
            <a:endParaRPr lang="en-US" altLang="bg-BG" kern="0" dirty="0">
              <a:latin typeface="Georgia" panose="02040502050405020303" pitchFamily="18" charset="0"/>
            </a:endParaRPr>
          </a:p>
          <a:p>
            <a:pPr marL="342900" lvl="2" indent="-342900">
              <a:lnSpc>
                <a:spcPct val="80000"/>
              </a:lnSpc>
              <a:spcBef>
                <a:spcPct val="40000"/>
              </a:spcBef>
              <a:buFont typeface="Wingdings" panose="05000000000000000000" pitchFamily="2" charset="2"/>
              <a:buChar char="ü"/>
              <a:defRPr/>
            </a:pPr>
            <a:r>
              <a:rPr lang="bg-BG" altLang="bg-BG" b="1" kern="0" dirty="0" smtClean="0">
                <a:solidFill>
                  <a:srgbClr val="000000"/>
                </a:solidFill>
                <a:latin typeface="Georgia" panose="02040502050405020303" pitchFamily="18" charset="0"/>
              </a:rPr>
              <a:t>Подкрепа от ОП РЧР за ИПГВР</a:t>
            </a:r>
            <a:endParaRPr lang="bg-BG" altLang="bg-BG" b="1" kern="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lvl="2">
              <a:lnSpc>
                <a:spcPct val="80000"/>
              </a:lnSpc>
              <a:spcBef>
                <a:spcPct val="40000"/>
              </a:spcBef>
              <a:defRPr/>
            </a:pPr>
            <a:r>
              <a:rPr lang="bg-BG" altLang="bg-BG" kern="0" dirty="0" smtClean="0">
                <a:solidFill>
                  <a:srgbClr val="000000"/>
                </a:solidFill>
                <a:latin typeface="Georgia" panose="02040502050405020303" pitchFamily="18" charset="0"/>
              </a:rPr>
              <a:t>Осигуряване на социални услуги</a:t>
            </a:r>
            <a:endParaRPr lang="en-US" altLang="bg-BG" kern="0" dirty="0" smtClean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lvl="2">
              <a:lnSpc>
                <a:spcPct val="80000"/>
              </a:lnSpc>
              <a:spcBef>
                <a:spcPct val="40000"/>
              </a:spcBef>
              <a:defRPr/>
            </a:pPr>
            <a:endParaRPr lang="en-US" altLang="bg-BG" kern="0" dirty="0" smtClean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marL="342900" lvl="2" indent="-342900">
              <a:lnSpc>
                <a:spcPct val="80000"/>
              </a:lnSpc>
              <a:spcBef>
                <a:spcPct val="40000"/>
              </a:spcBef>
              <a:buFont typeface="Wingdings" panose="05000000000000000000" pitchFamily="2" charset="2"/>
              <a:buChar char="ü"/>
              <a:defRPr/>
            </a:pPr>
            <a:r>
              <a:rPr lang="bg-BG" altLang="bg-BG" b="1" kern="0" dirty="0">
                <a:solidFill>
                  <a:srgbClr val="000000"/>
                </a:solidFill>
                <a:latin typeface="Georgia" panose="02040502050405020303" pitchFamily="18" charset="0"/>
              </a:rPr>
              <a:t>Подкрепа от ОП РЧР за </a:t>
            </a:r>
            <a:r>
              <a:rPr lang="bg-BG" altLang="bg-BG" b="1" kern="0" dirty="0" smtClean="0">
                <a:solidFill>
                  <a:srgbClr val="000000"/>
                </a:solidFill>
                <a:latin typeface="Georgia" panose="02040502050405020303" pitchFamily="18" charset="0"/>
              </a:rPr>
              <a:t>ВОМР</a:t>
            </a:r>
            <a:endParaRPr lang="en-US" altLang="bg-BG" b="1" kern="0" dirty="0" smtClean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lvl="2">
              <a:lnSpc>
                <a:spcPct val="80000"/>
              </a:lnSpc>
              <a:spcBef>
                <a:spcPct val="40000"/>
              </a:spcBef>
              <a:defRPr/>
            </a:pPr>
            <a:r>
              <a:rPr lang="bg-BG" altLang="bg-BG" kern="0" dirty="0">
                <a:solidFill>
                  <a:srgbClr val="000000"/>
                </a:solidFill>
                <a:latin typeface="Georgia" panose="02040502050405020303" pitchFamily="18" charset="0"/>
              </a:rPr>
              <a:t>Одобрени 17 стратегии с финансиране от ОП РЧР на стойност 21,7 </a:t>
            </a:r>
            <a:r>
              <a:rPr lang="bg-BG" altLang="bg-BG" kern="0" dirty="0" err="1">
                <a:solidFill>
                  <a:srgbClr val="000000"/>
                </a:solidFill>
                <a:latin typeface="Georgia" panose="02040502050405020303" pitchFamily="18" charset="0"/>
              </a:rPr>
              <a:t>млн.лв</a:t>
            </a:r>
            <a:r>
              <a:rPr lang="bg-BG" altLang="bg-BG" kern="0" dirty="0">
                <a:solidFill>
                  <a:srgbClr val="000000"/>
                </a:solidFill>
                <a:latin typeface="Georgia" panose="02040502050405020303" pitchFamily="18" charset="0"/>
              </a:rPr>
              <a:t>.</a:t>
            </a:r>
          </a:p>
          <a:p>
            <a:pPr lvl="2">
              <a:lnSpc>
                <a:spcPct val="80000"/>
              </a:lnSpc>
              <a:spcBef>
                <a:spcPct val="40000"/>
              </a:spcBef>
              <a:defRPr/>
            </a:pPr>
            <a:endParaRPr lang="bg-BG" altLang="bg-BG" kern="0" dirty="0" smtClean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lvl="2">
              <a:lnSpc>
                <a:spcPct val="80000"/>
              </a:lnSpc>
              <a:spcBef>
                <a:spcPct val="40000"/>
              </a:spcBef>
              <a:defRPr/>
            </a:pPr>
            <a:endParaRPr lang="bg-BG" altLang="bg-BG" kern="0" dirty="0" smtClean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lvl="2">
              <a:lnSpc>
                <a:spcPct val="80000"/>
              </a:lnSpc>
              <a:spcBef>
                <a:spcPct val="40000"/>
              </a:spcBef>
              <a:defRPr/>
            </a:pPr>
            <a:endParaRPr lang="en-US" altLang="bg-BG" kern="0" dirty="0">
              <a:solidFill>
                <a:srgbClr val="00000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877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251520" y="195486"/>
            <a:ext cx="6912446" cy="791294"/>
          </a:xfrm>
        </p:spPr>
        <p:txBody>
          <a:bodyPr/>
          <a:lstStyle/>
          <a:p>
            <a:pPr lvl="0">
              <a:spcBef>
                <a:spcPts val="0"/>
              </a:spcBef>
            </a:pPr>
            <a:r>
              <a:rPr lang="bg-BG" dirty="0"/>
              <a:t>ФИНАНСИРАНЕ ЗА ОБЩИНИТЕ ПО ОП РЧР</a:t>
            </a:r>
          </a:p>
          <a:p>
            <a:pPr lvl="0">
              <a:spcBef>
                <a:spcPts val="0"/>
              </a:spcBef>
            </a:pPr>
            <a:r>
              <a:rPr lang="bg-BG" dirty="0"/>
              <a:t>Пазар на труда</a:t>
            </a:r>
          </a:p>
          <a:p>
            <a:pPr lvl="0"/>
            <a:endParaRPr lang="bg-BG" dirty="0"/>
          </a:p>
          <a:p>
            <a:endParaRPr lang="bg-BG" dirty="0"/>
          </a:p>
        </p:txBody>
      </p:sp>
      <p:sp>
        <p:nvSpPr>
          <p:cNvPr id="3" name="TextBox 2"/>
          <p:cNvSpPr txBox="1"/>
          <p:nvPr/>
        </p:nvSpPr>
        <p:spPr>
          <a:xfrm>
            <a:off x="467544" y="1063176"/>
            <a:ext cx="8496944" cy="43888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  <a:spcAft>
                <a:spcPct val="30000"/>
              </a:spcAft>
              <a:defRPr/>
            </a:pPr>
            <a:r>
              <a:rPr lang="bg-BG" altLang="bg-BG" sz="2400" b="1" dirty="0">
                <a:solidFill>
                  <a:srgbClr val="000000"/>
                </a:solidFill>
                <a:latin typeface="Georgia" pitchFamily="18" charset="0"/>
              </a:rPr>
              <a:t>Общо</a:t>
            </a:r>
            <a:r>
              <a:rPr lang="bg-BG" altLang="bg-BG" sz="2400" b="1" dirty="0" smtClean="0">
                <a:solidFill>
                  <a:srgbClr val="000000"/>
                </a:solidFill>
                <a:latin typeface="Georgia" pitchFamily="18" charset="0"/>
              </a:rPr>
              <a:t>: </a:t>
            </a:r>
            <a:r>
              <a:rPr lang="bg-BG" altLang="bg-BG" sz="2400" b="1" dirty="0">
                <a:solidFill>
                  <a:srgbClr val="000000"/>
                </a:solidFill>
                <a:latin typeface="Georgia" pitchFamily="18" charset="0"/>
              </a:rPr>
              <a:t>358 </a:t>
            </a:r>
            <a:r>
              <a:rPr lang="bg-BG" altLang="bg-BG" sz="2400" b="1" dirty="0" err="1" smtClean="0">
                <a:solidFill>
                  <a:srgbClr val="000000"/>
                </a:solidFill>
                <a:latin typeface="Georgia" pitchFamily="18" charset="0"/>
              </a:rPr>
              <a:t>млн.лв</a:t>
            </a:r>
            <a:r>
              <a:rPr lang="bg-BG" altLang="bg-BG" sz="2400" b="1" dirty="0" smtClean="0">
                <a:solidFill>
                  <a:srgbClr val="000000"/>
                </a:solidFill>
                <a:latin typeface="Georgia" pitchFamily="18" charset="0"/>
              </a:rPr>
              <a:t> – чрез заявки към АЗ</a:t>
            </a:r>
            <a:endParaRPr lang="bg-BG" altLang="bg-BG" sz="2400" b="1" dirty="0">
              <a:solidFill>
                <a:srgbClr val="000000"/>
              </a:solidFill>
              <a:latin typeface="Georgia" pitchFamily="18" charset="0"/>
            </a:endParaRPr>
          </a:p>
          <a:p>
            <a:pPr>
              <a:spcBef>
                <a:spcPct val="0"/>
              </a:spcBef>
              <a:defRPr/>
            </a:pPr>
            <a:r>
              <a:rPr lang="bg-BG" altLang="bg-BG" sz="1600" dirty="0">
                <a:solidFill>
                  <a:srgbClr val="000000"/>
                </a:solidFill>
                <a:latin typeface="Georgia" pitchFamily="18" charset="0"/>
              </a:rPr>
              <a:t>МЛАДЕЖКА ЗАЕТОСТ– </a:t>
            </a:r>
            <a:r>
              <a:rPr lang="bg-BG" altLang="bg-BG" sz="1600" dirty="0" smtClean="0">
                <a:solidFill>
                  <a:srgbClr val="000000"/>
                </a:solidFill>
                <a:latin typeface="Georgia" pitchFamily="18" charset="0"/>
              </a:rPr>
              <a:t>82 </a:t>
            </a:r>
            <a:r>
              <a:rPr lang="bg-BG" altLang="bg-BG" sz="1600" dirty="0">
                <a:solidFill>
                  <a:srgbClr val="000000"/>
                </a:solidFill>
                <a:latin typeface="Georgia" pitchFamily="18" charset="0"/>
              </a:rPr>
              <a:t>млн. лв. </a:t>
            </a:r>
          </a:p>
          <a:p>
            <a:pPr marL="342900" indent="-342900">
              <a:spcBef>
                <a:spcPct val="0"/>
              </a:spcBef>
              <a:buFont typeface="Wingdings" pitchFamily="2" charset="2"/>
              <a:buChar char="Ø"/>
              <a:defRPr/>
            </a:pPr>
            <a:r>
              <a:rPr lang="bg-BG" altLang="bg-BG" sz="1600" dirty="0">
                <a:solidFill>
                  <a:srgbClr val="000000"/>
                </a:solidFill>
                <a:latin typeface="Georgia" pitchFamily="18" charset="0"/>
              </a:rPr>
              <a:t>стажове за младежи до 29 г.</a:t>
            </a:r>
          </a:p>
          <a:p>
            <a:pPr>
              <a:spcBef>
                <a:spcPct val="0"/>
              </a:spcBef>
              <a:buFont typeface="Wingdings" pitchFamily="2" charset="2"/>
              <a:buChar char="Ø"/>
              <a:defRPr/>
            </a:pPr>
            <a:r>
              <a:rPr lang="bg-BG" altLang="bg-BG" sz="1600" dirty="0">
                <a:solidFill>
                  <a:srgbClr val="000000"/>
                </a:solidFill>
                <a:latin typeface="Georgia" pitchFamily="18" charset="0"/>
              </a:rPr>
              <a:t>   обучение по време на работа за младежи до 29 г.</a:t>
            </a:r>
          </a:p>
          <a:p>
            <a:pPr>
              <a:spcBef>
                <a:spcPct val="0"/>
              </a:spcBef>
              <a:defRPr/>
            </a:pPr>
            <a:endParaRPr lang="bg-BG" altLang="bg-BG" sz="1600" dirty="0">
              <a:solidFill>
                <a:srgbClr val="000000"/>
              </a:solidFill>
              <a:latin typeface="Georgia" pitchFamily="18" charset="0"/>
            </a:endParaRPr>
          </a:p>
          <a:p>
            <a:pPr>
              <a:spcBef>
                <a:spcPct val="0"/>
              </a:spcBef>
              <a:defRPr/>
            </a:pPr>
            <a:r>
              <a:rPr lang="bg-BG" altLang="bg-BG" sz="1600" dirty="0">
                <a:solidFill>
                  <a:srgbClr val="000000"/>
                </a:solidFill>
                <a:latin typeface="Georgia" pitchFamily="18" charset="0"/>
              </a:rPr>
              <a:t>ОБУЧЕНИЕ И ЗАЕТОСТ ЗА МЛАДИТЕ ХОРА– 115 млн. лв.</a:t>
            </a:r>
          </a:p>
          <a:p>
            <a:pPr>
              <a:spcBef>
                <a:spcPct val="0"/>
              </a:spcBef>
              <a:buFont typeface="Wingdings" pitchFamily="2" charset="2"/>
              <a:buChar char="Ø"/>
              <a:defRPr/>
            </a:pPr>
            <a:r>
              <a:rPr lang="bg-BG" altLang="bg-BG" sz="1600" dirty="0">
                <a:solidFill>
                  <a:srgbClr val="000000"/>
                </a:solidFill>
                <a:latin typeface="Georgia" pitchFamily="18" charset="0"/>
              </a:rPr>
              <a:t>  субсидирана заетост за младежи до 29 г. за период от 6 м. </a:t>
            </a:r>
          </a:p>
          <a:p>
            <a:pPr>
              <a:spcBef>
                <a:spcPct val="0"/>
              </a:spcBef>
              <a:defRPr/>
            </a:pPr>
            <a:endParaRPr lang="bg-BG" altLang="bg-BG" sz="1600" dirty="0">
              <a:solidFill>
                <a:srgbClr val="000000"/>
              </a:solidFill>
              <a:latin typeface="Georgia" pitchFamily="18" charset="0"/>
            </a:endParaRPr>
          </a:p>
          <a:p>
            <a:pPr>
              <a:spcBef>
                <a:spcPct val="0"/>
              </a:spcBef>
              <a:defRPr/>
            </a:pPr>
            <a:r>
              <a:rPr lang="bg-BG" altLang="bg-BG" sz="1600" dirty="0">
                <a:solidFill>
                  <a:srgbClr val="000000"/>
                </a:solidFill>
                <a:latin typeface="Georgia" pitchFamily="18" charset="0"/>
              </a:rPr>
              <a:t>ОБУЧЕНИЕ И ЗАЕТОСТ </a:t>
            </a:r>
            <a:r>
              <a:rPr lang="en-US" altLang="bg-BG" sz="1600" dirty="0">
                <a:solidFill>
                  <a:srgbClr val="000000"/>
                </a:solidFill>
                <a:latin typeface="Georgia" pitchFamily="18" charset="0"/>
              </a:rPr>
              <a:t>– </a:t>
            </a:r>
            <a:r>
              <a:rPr lang="bg-BG" altLang="bg-BG" sz="1600" dirty="0">
                <a:solidFill>
                  <a:srgbClr val="000000"/>
                </a:solidFill>
                <a:latin typeface="Georgia" pitchFamily="18" charset="0"/>
              </a:rPr>
              <a:t>81</a:t>
            </a:r>
            <a:r>
              <a:rPr lang="en-US" altLang="bg-BG" sz="1600" dirty="0">
                <a:solidFill>
                  <a:srgbClr val="000000"/>
                </a:solidFill>
                <a:latin typeface="Georgia" pitchFamily="18" charset="0"/>
              </a:rPr>
              <a:t> </a:t>
            </a:r>
            <a:r>
              <a:rPr lang="bg-BG" altLang="bg-BG" sz="1600" dirty="0">
                <a:solidFill>
                  <a:srgbClr val="000000"/>
                </a:solidFill>
                <a:latin typeface="Georgia" pitchFamily="18" charset="0"/>
              </a:rPr>
              <a:t>млн. лв.</a:t>
            </a:r>
          </a:p>
          <a:p>
            <a:pPr>
              <a:spcBef>
                <a:spcPct val="0"/>
              </a:spcBef>
              <a:buFont typeface="Wingdings" pitchFamily="2" charset="2"/>
              <a:buChar char="Ø"/>
              <a:defRPr/>
            </a:pPr>
            <a:r>
              <a:rPr lang="bg-BG" altLang="bg-BG" sz="1600" dirty="0">
                <a:solidFill>
                  <a:srgbClr val="000000"/>
                </a:solidFill>
                <a:latin typeface="Georgia" pitchFamily="18" charset="0"/>
              </a:rPr>
              <a:t>  субсидирана заетост за лица над 29 г. за период от 12 м. </a:t>
            </a:r>
            <a:endParaRPr lang="bg-BG" altLang="bg-BG" sz="1600" dirty="0" smtClean="0">
              <a:solidFill>
                <a:srgbClr val="000000"/>
              </a:solidFill>
              <a:latin typeface="Georgia" pitchFamily="18" charset="0"/>
            </a:endParaRPr>
          </a:p>
          <a:p>
            <a:pPr>
              <a:spcBef>
                <a:spcPct val="0"/>
              </a:spcBef>
              <a:buFont typeface="Wingdings" pitchFamily="2" charset="2"/>
              <a:buChar char="Ø"/>
              <a:defRPr/>
            </a:pPr>
            <a:endParaRPr lang="bg-BG" altLang="bg-BG" sz="1600" dirty="0">
              <a:solidFill>
                <a:srgbClr val="000000"/>
              </a:solidFill>
              <a:latin typeface="Georgia" pitchFamily="18" charset="0"/>
            </a:endParaRPr>
          </a:p>
          <a:p>
            <a:pPr>
              <a:spcBef>
                <a:spcPct val="0"/>
              </a:spcBef>
              <a:buFont typeface="Wingdings" pitchFamily="2" charset="2"/>
              <a:buChar char="Ø"/>
              <a:defRPr/>
            </a:pPr>
            <a:r>
              <a:rPr lang="bg-BG" altLang="bg-BG" sz="1600" dirty="0" smtClean="0">
                <a:solidFill>
                  <a:srgbClr val="0070C0"/>
                </a:solidFill>
                <a:latin typeface="Georgia" pitchFamily="18" charset="0"/>
              </a:rPr>
              <a:t>РАБОТА ЗА ТЕБ – 80 млн. лв.</a:t>
            </a:r>
            <a:endParaRPr lang="bg-BG" altLang="bg-BG" sz="1100" dirty="0">
              <a:solidFill>
                <a:srgbClr val="0070C0"/>
              </a:solidFill>
              <a:latin typeface="Georgia" pitchFamily="18" charset="0"/>
            </a:endParaRPr>
          </a:p>
          <a:p>
            <a:pPr>
              <a:spcBef>
                <a:spcPct val="35000"/>
              </a:spcBef>
              <a:spcAft>
                <a:spcPct val="30000"/>
              </a:spcAft>
              <a:defRPr/>
            </a:pPr>
            <a:endParaRPr lang="bg-BG" altLang="bg-BG" sz="2400" dirty="0">
              <a:solidFill>
                <a:srgbClr val="002060"/>
              </a:solidFill>
              <a:latin typeface="Georgia" pitchFamily="18" charset="0"/>
            </a:endParaRPr>
          </a:p>
          <a:p>
            <a:pPr>
              <a:spcBef>
                <a:spcPct val="35000"/>
              </a:spcBef>
              <a:spcAft>
                <a:spcPct val="30000"/>
              </a:spcAft>
              <a:defRPr/>
            </a:pPr>
            <a:endParaRPr lang="bg-BG" altLang="bg-BG" sz="2400" dirty="0">
              <a:solidFill>
                <a:srgbClr val="002060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3021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323850" y="123478"/>
            <a:ext cx="6768430" cy="1008112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bg-BG" sz="2000" dirty="0" smtClean="0"/>
              <a:t>ФИНАНСИРАНЕ ЗА ОБЩИНИТЕ ПО ОП РЧР</a:t>
            </a:r>
          </a:p>
          <a:p>
            <a:pPr>
              <a:spcBef>
                <a:spcPts val="0"/>
              </a:spcBef>
            </a:pPr>
            <a:r>
              <a:rPr lang="bg-BG" sz="2000" dirty="0" smtClean="0"/>
              <a:t>Социално включване</a:t>
            </a:r>
            <a:endParaRPr lang="bg-BG" sz="2000" dirty="0"/>
          </a:p>
        </p:txBody>
      </p:sp>
      <p:sp>
        <p:nvSpPr>
          <p:cNvPr id="5" name="Rectangle 4"/>
          <p:cNvSpPr/>
          <p:nvPr/>
        </p:nvSpPr>
        <p:spPr>
          <a:xfrm>
            <a:off x="179512" y="843558"/>
            <a:ext cx="8496944" cy="44996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spcAft>
                <a:spcPct val="30000"/>
              </a:spcAft>
              <a:defRPr/>
            </a:pPr>
            <a:r>
              <a:rPr lang="bg-BG" altLang="bg-BG" sz="2000" b="1" dirty="0">
                <a:solidFill>
                  <a:srgbClr val="000000"/>
                </a:solidFill>
                <a:latin typeface="Georgia" pitchFamily="18" charset="0"/>
              </a:rPr>
              <a:t>Общо: </a:t>
            </a:r>
            <a:r>
              <a:rPr lang="bg-BG" altLang="bg-BG" sz="2000" b="1" dirty="0" smtClean="0">
                <a:solidFill>
                  <a:srgbClr val="000000"/>
                </a:solidFill>
                <a:latin typeface="Georgia" pitchFamily="18" charset="0"/>
              </a:rPr>
              <a:t>451,6 </a:t>
            </a:r>
            <a:r>
              <a:rPr lang="bg-BG" altLang="bg-BG" sz="2000" b="1" dirty="0" err="1">
                <a:solidFill>
                  <a:srgbClr val="000000"/>
                </a:solidFill>
                <a:latin typeface="Georgia" pitchFamily="18" charset="0"/>
              </a:rPr>
              <a:t>млн.лв</a:t>
            </a:r>
            <a:endParaRPr lang="bg-BG" altLang="bg-BG" sz="2000" b="1" dirty="0">
              <a:solidFill>
                <a:srgbClr val="000000"/>
              </a:solidFill>
              <a:latin typeface="Georgia" pitchFamily="18" charset="0"/>
            </a:endParaRPr>
          </a:p>
          <a:p>
            <a:pPr marL="533400" indent="-355600">
              <a:spcAft>
                <a:spcPct val="30000"/>
              </a:spcAft>
              <a:buFont typeface="Wingdings" pitchFamily="2" charset="2"/>
              <a:buChar char="ü"/>
              <a:defRPr/>
            </a:pPr>
            <a:r>
              <a:rPr lang="bg-BG" altLang="bg-BG" sz="1400" dirty="0" smtClean="0">
                <a:solidFill>
                  <a:srgbClr val="000000"/>
                </a:solidFill>
                <a:latin typeface="Georgia" pitchFamily="18" charset="0"/>
              </a:rPr>
              <a:t>„Независим живот“ </a:t>
            </a:r>
            <a:r>
              <a:rPr lang="bg-BG" altLang="bg-BG" sz="1400" dirty="0">
                <a:solidFill>
                  <a:srgbClr val="000000"/>
                </a:solidFill>
                <a:latin typeface="Georgia" pitchFamily="18" charset="0"/>
              </a:rPr>
              <a:t>– 150 </a:t>
            </a:r>
            <a:r>
              <a:rPr lang="bg-BG" altLang="bg-BG" sz="1400" dirty="0" err="1">
                <a:solidFill>
                  <a:srgbClr val="000000"/>
                </a:solidFill>
                <a:latin typeface="Georgia" pitchFamily="18" charset="0"/>
              </a:rPr>
              <a:t>млн.лв</a:t>
            </a:r>
            <a:r>
              <a:rPr lang="bg-BG" altLang="bg-BG" sz="1400" dirty="0">
                <a:solidFill>
                  <a:srgbClr val="000000"/>
                </a:solidFill>
                <a:latin typeface="Georgia" pitchFamily="18" charset="0"/>
              </a:rPr>
              <a:t>.</a:t>
            </a:r>
            <a:endParaRPr lang="en-US" altLang="bg-BG" sz="1400" dirty="0">
              <a:solidFill>
                <a:srgbClr val="000000"/>
              </a:solidFill>
              <a:latin typeface="Georgia" pitchFamily="18" charset="0"/>
            </a:endParaRPr>
          </a:p>
          <a:p>
            <a:pPr marL="533400" indent="-355600">
              <a:spcAft>
                <a:spcPct val="30000"/>
              </a:spcAft>
              <a:buFont typeface="Wingdings" pitchFamily="2" charset="2"/>
              <a:buChar char="ü"/>
              <a:defRPr/>
            </a:pPr>
            <a:r>
              <a:rPr lang="bg-BG" altLang="bg-BG" sz="1400" dirty="0" smtClean="0">
                <a:solidFill>
                  <a:srgbClr val="000000"/>
                </a:solidFill>
                <a:latin typeface="Georgia" pitchFamily="18" charset="0"/>
              </a:rPr>
              <a:t>„Активно включване“ </a:t>
            </a:r>
            <a:r>
              <a:rPr lang="bg-BG" altLang="bg-BG" sz="1400" dirty="0">
                <a:solidFill>
                  <a:srgbClr val="000000"/>
                </a:solidFill>
                <a:latin typeface="Georgia" pitchFamily="18" charset="0"/>
              </a:rPr>
              <a:t>– 20 </a:t>
            </a:r>
            <a:r>
              <a:rPr lang="bg-BG" altLang="bg-BG" sz="1400" dirty="0" err="1">
                <a:solidFill>
                  <a:srgbClr val="000000"/>
                </a:solidFill>
                <a:latin typeface="Georgia" pitchFamily="18" charset="0"/>
              </a:rPr>
              <a:t>млн.лв</a:t>
            </a:r>
            <a:r>
              <a:rPr lang="bg-BG" altLang="bg-BG" sz="1400" dirty="0">
                <a:solidFill>
                  <a:srgbClr val="000000"/>
                </a:solidFill>
                <a:latin typeface="Georgia" pitchFamily="18" charset="0"/>
              </a:rPr>
              <a:t>.</a:t>
            </a:r>
          </a:p>
          <a:p>
            <a:pPr marL="533400" indent="-355600">
              <a:spcAft>
                <a:spcPct val="30000"/>
              </a:spcAft>
              <a:buFont typeface="Wingdings" pitchFamily="2" charset="2"/>
              <a:buChar char="ü"/>
              <a:defRPr/>
            </a:pPr>
            <a:r>
              <a:rPr lang="bg-BG" altLang="bg-BG" sz="1400" dirty="0" smtClean="0">
                <a:solidFill>
                  <a:srgbClr val="000000"/>
                </a:solidFill>
                <a:latin typeface="Georgia" pitchFamily="18" charset="0"/>
              </a:rPr>
              <a:t>„Развитие на социалното предприемачество“ </a:t>
            </a:r>
            <a:r>
              <a:rPr lang="bg-BG" altLang="bg-BG" sz="1400" dirty="0">
                <a:solidFill>
                  <a:srgbClr val="000000"/>
                </a:solidFill>
                <a:latin typeface="Georgia" pitchFamily="18" charset="0"/>
              </a:rPr>
              <a:t>– 15 </a:t>
            </a:r>
            <a:r>
              <a:rPr lang="bg-BG" altLang="bg-BG" sz="1400" dirty="0" err="1">
                <a:solidFill>
                  <a:srgbClr val="000000"/>
                </a:solidFill>
                <a:latin typeface="Georgia" pitchFamily="18" charset="0"/>
              </a:rPr>
              <a:t>млн.лв</a:t>
            </a:r>
            <a:r>
              <a:rPr lang="bg-BG" altLang="bg-BG" sz="1400" dirty="0">
                <a:solidFill>
                  <a:srgbClr val="000000"/>
                </a:solidFill>
                <a:latin typeface="Georgia" pitchFamily="18" charset="0"/>
              </a:rPr>
              <a:t>.</a:t>
            </a:r>
          </a:p>
          <a:p>
            <a:pPr marL="533400" indent="-355600">
              <a:spcAft>
                <a:spcPct val="30000"/>
              </a:spcAft>
              <a:buFont typeface="Wingdings" pitchFamily="2" charset="2"/>
              <a:buChar char="ü"/>
              <a:defRPr/>
            </a:pPr>
            <a:r>
              <a:rPr lang="bg-BG" altLang="bg-BG" sz="1400" dirty="0" smtClean="0">
                <a:solidFill>
                  <a:srgbClr val="000000"/>
                </a:solidFill>
                <a:latin typeface="Georgia" pitchFamily="18" charset="0"/>
              </a:rPr>
              <a:t>„Приеми ме 2015“ </a:t>
            </a:r>
            <a:r>
              <a:rPr lang="bg-BG" altLang="bg-BG" sz="1400" dirty="0">
                <a:solidFill>
                  <a:srgbClr val="000000"/>
                </a:solidFill>
                <a:latin typeface="Georgia" pitchFamily="18" charset="0"/>
              </a:rPr>
              <a:t>– 51,6 </a:t>
            </a:r>
            <a:r>
              <a:rPr lang="bg-BG" altLang="bg-BG" sz="1400" dirty="0" err="1">
                <a:solidFill>
                  <a:srgbClr val="000000"/>
                </a:solidFill>
                <a:latin typeface="Georgia" pitchFamily="18" charset="0"/>
              </a:rPr>
              <a:t>млн.лв</a:t>
            </a:r>
            <a:r>
              <a:rPr lang="bg-BG" altLang="bg-BG" sz="1400" dirty="0">
                <a:solidFill>
                  <a:srgbClr val="000000"/>
                </a:solidFill>
                <a:latin typeface="Georgia" pitchFamily="18" charset="0"/>
              </a:rPr>
              <a:t>.</a:t>
            </a:r>
          </a:p>
          <a:p>
            <a:pPr marL="533400" indent="-355600">
              <a:spcAft>
                <a:spcPct val="30000"/>
              </a:spcAft>
              <a:buFont typeface="Wingdings" pitchFamily="2" charset="2"/>
              <a:buChar char="ü"/>
              <a:defRPr/>
            </a:pPr>
            <a:r>
              <a:rPr lang="bg-BG" altLang="bg-BG" sz="1400" dirty="0" smtClean="0">
                <a:solidFill>
                  <a:srgbClr val="000000"/>
                </a:solidFill>
                <a:latin typeface="Georgia" pitchFamily="18" charset="0"/>
              </a:rPr>
              <a:t>„</a:t>
            </a:r>
            <a:r>
              <a:rPr lang="ru-RU" altLang="bg-BG" sz="1400" dirty="0" err="1" smtClean="0">
                <a:solidFill>
                  <a:srgbClr val="000000"/>
                </a:solidFill>
                <a:latin typeface="Georgia" pitchFamily="18" charset="0"/>
              </a:rPr>
              <a:t>Социално-икономическа</a:t>
            </a:r>
            <a:r>
              <a:rPr lang="ru-RU" altLang="bg-BG" sz="1400" dirty="0" smtClean="0">
                <a:solidFill>
                  <a:srgbClr val="000000"/>
                </a:solidFill>
                <a:latin typeface="Georgia" pitchFamily="18" charset="0"/>
              </a:rPr>
              <a:t> интеграция на </a:t>
            </a:r>
            <a:r>
              <a:rPr lang="ru-RU" altLang="bg-BG" sz="1400" dirty="0" err="1" smtClean="0">
                <a:solidFill>
                  <a:srgbClr val="000000"/>
                </a:solidFill>
                <a:latin typeface="Georgia" pitchFamily="18" charset="0"/>
              </a:rPr>
              <a:t>уязвими</a:t>
            </a:r>
            <a:r>
              <a:rPr lang="ru-RU" altLang="bg-BG" sz="1400" dirty="0" smtClean="0">
                <a:solidFill>
                  <a:srgbClr val="000000"/>
                </a:solidFill>
                <a:latin typeface="Georgia" pitchFamily="18" charset="0"/>
              </a:rPr>
              <a:t> </a:t>
            </a:r>
            <a:r>
              <a:rPr lang="ru-RU" altLang="bg-BG" sz="1400" dirty="0" err="1" smtClean="0">
                <a:solidFill>
                  <a:srgbClr val="000000"/>
                </a:solidFill>
                <a:latin typeface="Georgia" pitchFamily="18" charset="0"/>
              </a:rPr>
              <a:t>групи</a:t>
            </a:r>
            <a:r>
              <a:rPr lang="bg-BG" altLang="bg-BG" sz="1400" dirty="0" smtClean="0">
                <a:solidFill>
                  <a:srgbClr val="000000"/>
                </a:solidFill>
                <a:latin typeface="Georgia" pitchFamily="18" charset="0"/>
              </a:rPr>
              <a:t>“ </a:t>
            </a:r>
            <a:r>
              <a:rPr lang="bg-BG" altLang="bg-BG" sz="1400" dirty="0">
                <a:solidFill>
                  <a:srgbClr val="000000"/>
                </a:solidFill>
                <a:latin typeface="Georgia" pitchFamily="18" charset="0"/>
              </a:rPr>
              <a:t>– 80 </a:t>
            </a:r>
            <a:r>
              <a:rPr lang="bg-BG" altLang="bg-BG" sz="1400" dirty="0" err="1">
                <a:solidFill>
                  <a:srgbClr val="000000"/>
                </a:solidFill>
                <a:latin typeface="Georgia" pitchFamily="18" charset="0"/>
              </a:rPr>
              <a:t>млн.лв</a:t>
            </a:r>
            <a:r>
              <a:rPr lang="bg-BG" altLang="bg-BG" sz="1400" dirty="0">
                <a:solidFill>
                  <a:srgbClr val="000000"/>
                </a:solidFill>
                <a:latin typeface="Georgia" pitchFamily="18" charset="0"/>
              </a:rPr>
              <a:t>.</a:t>
            </a:r>
          </a:p>
          <a:p>
            <a:pPr marL="533400" indent="-355600">
              <a:spcAft>
                <a:spcPct val="30000"/>
              </a:spcAft>
              <a:buFont typeface="Wingdings" pitchFamily="2" charset="2"/>
              <a:buChar char="ü"/>
              <a:defRPr/>
            </a:pPr>
            <a:r>
              <a:rPr lang="bg-BG" altLang="bg-BG" sz="1400" dirty="0" smtClean="0">
                <a:solidFill>
                  <a:srgbClr val="000000"/>
                </a:solidFill>
                <a:latin typeface="Georgia" pitchFamily="18" charset="0"/>
              </a:rPr>
              <a:t>„Услуги за ранно детско развитие“ </a:t>
            </a:r>
            <a:r>
              <a:rPr lang="bg-BG" altLang="bg-BG" sz="1400" dirty="0">
                <a:solidFill>
                  <a:srgbClr val="000000"/>
                </a:solidFill>
                <a:latin typeface="Georgia" pitchFamily="18" charset="0"/>
              </a:rPr>
              <a:t>– 30 </a:t>
            </a:r>
            <a:r>
              <a:rPr lang="bg-BG" altLang="bg-BG" sz="1400" dirty="0" err="1" smtClean="0">
                <a:solidFill>
                  <a:srgbClr val="000000"/>
                </a:solidFill>
                <a:latin typeface="Georgia" pitchFamily="18" charset="0"/>
              </a:rPr>
              <a:t>млн.лв</a:t>
            </a:r>
            <a:endParaRPr lang="bg-BG" altLang="bg-BG" sz="1400" dirty="0" smtClean="0">
              <a:solidFill>
                <a:srgbClr val="000000"/>
              </a:solidFill>
              <a:latin typeface="Georgia" pitchFamily="18" charset="0"/>
            </a:endParaRPr>
          </a:p>
          <a:p>
            <a:pPr marL="533400" indent="-355600">
              <a:spcAft>
                <a:spcPct val="30000"/>
              </a:spcAft>
              <a:buFont typeface="Wingdings" pitchFamily="2" charset="2"/>
              <a:buChar char="ü"/>
              <a:defRPr/>
            </a:pPr>
            <a:r>
              <a:rPr lang="bg-BG" altLang="bg-BG" sz="1400" dirty="0" smtClean="0">
                <a:solidFill>
                  <a:srgbClr val="000000"/>
                </a:solidFill>
                <a:latin typeface="Georgia" pitchFamily="18" charset="0"/>
              </a:rPr>
              <a:t>„И</a:t>
            </a:r>
            <a:r>
              <a:rPr lang="ru-RU" altLang="bg-BG" sz="1400" dirty="0" err="1">
                <a:solidFill>
                  <a:srgbClr val="000000"/>
                </a:solidFill>
                <a:latin typeface="Georgia" pitchFamily="18" charset="0"/>
              </a:rPr>
              <a:t>нтегрирани</a:t>
            </a:r>
            <a:r>
              <a:rPr lang="ru-RU" altLang="bg-BG" sz="1400" dirty="0">
                <a:solidFill>
                  <a:srgbClr val="000000"/>
                </a:solidFill>
                <a:latin typeface="Georgia" pitchFamily="18" charset="0"/>
              </a:rPr>
              <a:t> действия за устойчиво </a:t>
            </a:r>
            <a:r>
              <a:rPr lang="ru-RU" altLang="bg-BG" sz="1400" dirty="0" err="1">
                <a:solidFill>
                  <a:srgbClr val="000000"/>
                </a:solidFill>
                <a:latin typeface="Georgia" pitchFamily="18" charset="0"/>
              </a:rPr>
              <a:t>градско</a:t>
            </a:r>
            <a:r>
              <a:rPr lang="ru-RU" altLang="bg-BG" sz="1400" dirty="0">
                <a:solidFill>
                  <a:srgbClr val="000000"/>
                </a:solidFill>
                <a:latin typeface="Georgia" pitchFamily="18" charset="0"/>
              </a:rPr>
              <a:t> </a:t>
            </a:r>
            <a:r>
              <a:rPr lang="ru-RU" altLang="bg-BG" sz="1400" dirty="0" smtClean="0">
                <a:solidFill>
                  <a:srgbClr val="000000"/>
                </a:solidFill>
                <a:latin typeface="Georgia" pitchFamily="18" charset="0"/>
              </a:rPr>
              <a:t>развитие“ – 18 </a:t>
            </a:r>
            <a:r>
              <a:rPr lang="ru-RU" altLang="bg-BG" sz="1400" dirty="0" err="1" smtClean="0">
                <a:solidFill>
                  <a:srgbClr val="000000"/>
                </a:solidFill>
                <a:latin typeface="Georgia" pitchFamily="18" charset="0"/>
              </a:rPr>
              <a:t>млн.лв</a:t>
            </a:r>
            <a:r>
              <a:rPr lang="ru-RU" altLang="bg-BG" sz="1400" dirty="0" smtClean="0">
                <a:solidFill>
                  <a:srgbClr val="000000"/>
                </a:solidFill>
                <a:latin typeface="Georgia" pitchFamily="18" charset="0"/>
              </a:rPr>
              <a:t>.</a:t>
            </a:r>
            <a:endParaRPr lang="bg-BG" altLang="bg-BG" sz="1400" dirty="0">
              <a:solidFill>
                <a:srgbClr val="000000"/>
              </a:solidFill>
              <a:latin typeface="Georgia" pitchFamily="18" charset="0"/>
            </a:endParaRPr>
          </a:p>
          <a:p>
            <a:pPr marL="533400" indent="-355600">
              <a:spcAft>
                <a:spcPct val="30000"/>
              </a:spcAft>
              <a:buFont typeface="Wingdings" pitchFamily="2" charset="2"/>
              <a:buChar char="ü"/>
              <a:defRPr/>
            </a:pPr>
            <a:r>
              <a:rPr lang="bg-BG" altLang="bg-BG" sz="1400" dirty="0" smtClean="0">
                <a:solidFill>
                  <a:srgbClr val="000000"/>
                </a:solidFill>
                <a:latin typeface="Georgia" pitchFamily="18" charset="0"/>
              </a:rPr>
              <a:t>„Открий ме“- 4 млн. </a:t>
            </a:r>
            <a:r>
              <a:rPr lang="bg-BG" altLang="bg-BG" sz="1400" dirty="0" err="1" smtClean="0">
                <a:solidFill>
                  <a:srgbClr val="000000"/>
                </a:solidFill>
                <a:latin typeface="Georgia" pitchFamily="18" charset="0"/>
              </a:rPr>
              <a:t>лв</a:t>
            </a:r>
            <a:r>
              <a:rPr lang="bg-BG" altLang="bg-BG" sz="1400" dirty="0" smtClean="0">
                <a:solidFill>
                  <a:srgbClr val="000000"/>
                </a:solidFill>
                <a:latin typeface="Georgia" pitchFamily="18" charset="0"/>
              </a:rPr>
              <a:t>;</a:t>
            </a:r>
          </a:p>
          <a:p>
            <a:pPr marL="533400" indent="-355600">
              <a:spcAft>
                <a:spcPct val="30000"/>
              </a:spcAft>
              <a:buFont typeface="Wingdings" pitchFamily="2" charset="2"/>
              <a:buChar char="ü"/>
              <a:defRPr/>
            </a:pPr>
            <a:r>
              <a:rPr lang="bg-BG" altLang="bg-BG" sz="1400" dirty="0" smtClean="0">
                <a:solidFill>
                  <a:srgbClr val="000000"/>
                </a:solidFill>
                <a:latin typeface="Georgia" pitchFamily="18" charset="0"/>
              </a:rPr>
              <a:t>„Подкрепа за лицата с увреждания“ – 6 млн. лв. </a:t>
            </a:r>
            <a:endParaRPr lang="en-US" altLang="bg-BG" sz="1400" dirty="0" smtClean="0">
              <a:solidFill>
                <a:srgbClr val="000000"/>
              </a:solidFill>
              <a:latin typeface="Georgia" pitchFamily="18" charset="0"/>
            </a:endParaRPr>
          </a:p>
          <a:p>
            <a:pPr marL="533400" indent="-355600">
              <a:spcAft>
                <a:spcPct val="30000"/>
              </a:spcAft>
              <a:buFont typeface="Wingdings" pitchFamily="2" charset="2"/>
              <a:buChar char="ü"/>
              <a:defRPr/>
            </a:pPr>
            <a:r>
              <a:rPr lang="ru-RU" altLang="bg-BG" sz="1400" dirty="0">
                <a:solidFill>
                  <a:srgbClr val="000000"/>
                </a:solidFill>
                <a:latin typeface="Georgia" pitchFamily="18" charset="0"/>
              </a:rPr>
              <a:t>„</a:t>
            </a:r>
            <a:r>
              <a:rPr lang="ru-RU" altLang="bg-BG" sz="1400" dirty="0" err="1">
                <a:solidFill>
                  <a:srgbClr val="000000"/>
                </a:solidFill>
                <a:latin typeface="Georgia" pitchFamily="18" charset="0"/>
              </a:rPr>
              <a:t>Продължаваща</a:t>
            </a:r>
            <a:r>
              <a:rPr lang="ru-RU" altLang="bg-BG" sz="1400" dirty="0">
                <a:solidFill>
                  <a:srgbClr val="000000"/>
                </a:solidFill>
                <a:latin typeface="Georgia" pitchFamily="18" charset="0"/>
              </a:rPr>
              <a:t> </a:t>
            </a:r>
            <a:r>
              <a:rPr lang="ru-RU" altLang="bg-BG" sz="1400" dirty="0" err="1">
                <a:solidFill>
                  <a:srgbClr val="000000"/>
                </a:solidFill>
                <a:latin typeface="Georgia" pitchFamily="18" charset="0"/>
              </a:rPr>
              <a:t>подкрепа</a:t>
            </a:r>
            <a:r>
              <a:rPr lang="ru-RU" altLang="bg-BG" sz="1400" dirty="0">
                <a:solidFill>
                  <a:srgbClr val="000000"/>
                </a:solidFill>
                <a:latin typeface="Georgia" pitchFamily="18" charset="0"/>
              </a:rPr>
              <a:t> за ДЕИ на </a:t>
            </a:r>
            <a:r>
              <a:rPr lang="ru-RU" altLang="bg-BG" sz="1400" dirty="0" err="1">
                <a:solidFill>
                  <a:srgbClr val="000000"/>
                </a:solidFill>
                <a:latin typeface="Georgia" pitchFamily="18" charset="0"/>
              </a:rPr>
              <a:t>децата</a:t>
            </a:r>
            <a:r>
              <a:rPr lang="ru-RU" altLang="bg-BG" sz="1400" dirty="0">
                <a:solidFill>
                  <a:srgbClr val="000000"/>
                </a:solidFill>
                <a:latin typeface="Georgia" pitchFamily="18" charset="0"/>
              </a:rPr>
              <a:t> и </a:t>
            </a:r>
            <a:r>
              <a:rPr lang="ru-RU" altLang="bg-BG" sz="1400" dirty="0" err="1">
                <a:solidFill>
                  <a:srgbClr val="000000"/>
                </a:solidFill>
                <a:latin typeface="Georgia" pitchFamily="18" charset="0"/>
              </a:rPr>
              <a:t>младежите</a:t>
            </a:r>
            <a:r>
              <a:rPr lang="ru-RU" altLang="bg-BG" sz="1400" dirty="0">
                <a:solidFill>
                  <a:srgbClr val="000000"/>
                </a:solidFill>
                <a:latin typeface="Georgia" pitchFamily="18" charset="0"/>
              </a:rPr>
              <a:t> </a:t>
            </a:r>
            <a:r>
              <a:rPr lang="ru-RU" altLang="bg-BG" sz="1400" dirty="0" smtClean="0">
                <a:solidFill>
                  <a:srgbClr val="000000"/>
                </a:solidFill>
                <a:latin typeface="Georgia" pitchFamily="18" charset="0"/>
              </a:rPr>
              <a:t>“ </a:t>
            </a:r>
            <a:r>
              <a:rPr lang="ru-RU" altLang="bg-BG" sz="1400" dirty="0">
                <a:solidFill>
                  <a:srgbClr val="000000"/>
                </a:solidFill>
                <a:latin typeface="Georgia" pitchFamily="18" charset="0"/>
              </a:rPr>
              <a:t>- </a:t>
            </a:r>
            <a:r>
              <a:rPr lang="en-US" altLang="bg-BG" sz="1400" dirty="0" smtClean="0">
                <a:solidFill>
                  <a:srgbClr val="000000"/>
                </a:solidFill>
                <a:latin typeface="Georgia" pitchFamily="18" charset="0"/>
              </a:rPr>
              <a:t>3</a:t>
            </a:r>
            <a:r>
              <a:rPr lang="ru-RU" altLang="bg-BG" sz="1400" dirty="0" smtClean="0">
                <a:solidFill>
                  <a:srgbClr val="000000"/>
                </a:solidFill>
                <a:latin typeface="Georgia" pitchFamily="18" charset="0"/>
              </a:rPr>
              <a:t> </a:t>
            </a:r>
            <a:r>
              <a:rPr lang="ru-RU" altLang="bg-BG" sz="1400" dirty="0" err="1">
                <a:solidFill>
                  <a:srgbClr val="000000"/>
                </a:solidFill>
                <a:latin typeface="Georgia" pitchFamily="18" charset="0"/>
              </a:rPr>
              <a:t>млн.лв</a:t>
            </a:r>
            <a:r>
              <a:rPr lang="ru-RU" altLang="bg-BG" sz="1400" dirty="0" smtClean="0">
                <a:solidFill>
                  <a:srgbClr val="000000"/>
                </a:solidFill>
                <a:latin typeface="Georgia" pitchFamily="18" charset="0"/>
              </a:rPr>
              <a:t>.</a:t>
            </a:r>
            <a:endParaRPr lang="bg-BG" altLang="bg-BG" sz="1400" dirty="0" smtClean="0">
              <a:solidFill>
                <a:srgbClr val="000000"/>
              </a:solidFill>
              <a:latin typeface="Georgia" pitchFamily="18" charset="0"/>
            </a:endParaRPr>
          </a:p>
          <a:p>
            <a:pPr marL="533400" indent="-355600">
              <a:spcAft>
                <a:spcPct val="30000"/>
              </a:spcAft>
              <a:buFont typeface="Wingdings" pitchFamily="2" charset="2"/>
              <a:buChar char="ü"/>
              <a:defRPr/>
            </a:pPr>
            <a:r>
              <a:rPr lang="ru-RU" altLang="bg-BG" sz="1400" dirty="0" smtClean="0">
                <a:solidFill>
                  <a:srgbClr val="0070C0"/>
                </a:solidFill>
                <a:latin typeface="Georgia" pitchFamily="18" charset="0"/>
              </a:rPr>
              <a:t>„Продължаваща подкрепа за ДЕИ на децата и младежите – етап 2“ - 74 млн.лв</a:t>
            </a:r>
            <a:r>
              <a:rPr lang="ru-RU" altLang="bg-BG" sz="1600" dirty="0" smtClean="0">
                <a:solidFill>
                  <a:srgbClr val="0070C0"/>
                </a:solidFill>
                <a:latin typeface="Georgia" pitchFamily="18" charset="0"/>
              </a:rPr>
              <a:t>.</a:t>
            </a:r>
          </a:p>
          <a:p>
            <a:pPr marL="177800">
              <a:spcAft>
                <a:spcPct val="30000"/>
              </a:spcAft>
              <a:defRPr/>
            </a:pPr>
            <a:endParaRPr lang="ru-RU" altLang="bg-BG" sz="1600" dirty="0" smtClean="0">
              <a:solidFill>
                <a:srgbClr val="0070C0"/>
              </a:solidFill>
              <a:latin typeface="Georgia" pitchFamily="18" charset="0"/>
            </a:endParaRPr>
          </a:p>
          <a:p>
            <a:pPr marL="533400" indent="-355600">
              <a:spcAft>
                <a:spcPct val="30000"/>
              </a:spcAft>
              <a:buFont typeface="Wingdings" pitchFamily="2" charset="2"/>
              <a:buChar char="ü"/>
              <a:defRPr/>
            </a:pPr>
            <a:endParaRPr lang="ru-RU" altLang="bg-BG" sz="1600" dirty="0" smtClean="0">
              <a:solidFill>
                <a:srgbClr val="0070C0"/>
              </a:solidFill>
              <a:latin typeface="Georgia" pitchFamily="18" charset="0"/>
            </a:endParaRPr>
          </a:p>
          <a:p>
            <a:pPr>
              <a:spcBef>
                <a:spcPct val="0"/>
              </a:spcBef>
              <a:spcAft>
                <a:spcPct val="30000"/>
              </a:spcAft>
              <a:defRPr/>
            </a:pPr>
            <a:r>
              <a:rPr lang="ru-RU" altLang="bg-BG" sz="1600" dirty="0" smtClean="0">
                <a:solidFill>
                  <a:srgbClr val="0070C0"/>
                </a:solidFill>
                <a:latin typeface="Georgia" pitchFamily="18" charset="0"/>
              </a:rPr>
              <a:t>            </a:t>
            </a:r>
            <a:endParaRPr lang="bg-BG" altLang="bg-BG" sz="1600" dirty="0">
              <a:solidFill>
                <a:srgbClr val="000000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4276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bg-BG" dirty="0" smtClean="0"/>
              <a:t>ПРЕДСТОЯЩО ПО ОП РЧР</a:t>
            </a:r>
            <a:endParaRPr lang="bg-BG" dirty="0"/>
          </a:p>
        </p:txBody>
      </p:sp>
      <p:sp>
        <p:nvSpPr>
          <p:cNvPr id="3" name="TextBox 2"/>
          <p:cNvSpPr txBox="1"/>
          <p:nvPr/>
        </p:nvSpPr>
        <p:spPr>
          <a:xfrm>
            <a:off x="323850" y="771550"/>
            <a:ext cx="7776542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bg-BG" b="1" dirty="0" smtClean="0">
                <a:latin typeface="Georgia" panose="02040502050405020303" pitchFamily="18" charset="0"/>
                <a:cs typeface="Arial" panose="020B0604020202020204" pitchFamily="34" charset="0"/>
              </a:rPr>
              <a:t>СОЦИАЛНО-ИКОНОМИЧЕСКА ИНТЕГРАЦИЯ НА УЯЗВИМИ ГРУПИ </a:t>
            </a:r>
            <a:r>
              <a:rPr lang="ru-RU" altLang="bg-BG" dirty="0" smtClean="0">
                <a:latin typeface="Georgia" panose="02040502050405020303" pitchFamily="18" charset="0"/>
                <a:cs typeface="Arial" panose="020B0604020202020204" pitchFamily="34" charset="0"/>
              </a:rPr>
              <a:t>– 80 000 000 лв.</a:t>
            </a:r>
          </a:p>
          <a:p>
            <a:endParaRPr lang="en-US" dirty="0" smtClean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dirty="0" smtClean="0"/>
              <a:t>И</a:t>
            </a:r>
            <a:r>
              <a:rPr lang="ru-RU" altLang="bg-BG" dirty="0" err="1" smtClean="0">
                <a:latin typeface="Georgia" panose="02040502050405020303" pitchFamily="18" charset="0"/>
                <a:ea typeface="宋体" charset="-122"/>
                <a:cs typeface="Arial" panose="020B0604020202020204" pitchFamily="34" charset="0"/>
              </a:rPr>
              <a:t>нтеграция</a:t>
            </a:r>
            <a:r>
              <a:rPr lang="ru-RU" altLang="bg-BG" dirty="0" smtClean="0">
                <a:latin typeface="Georgia" panose="02040502050405020303" pitchFamily="18" charset="0"/>
                <a:ea typeface="宋体" charset="-122"/>
                <a:cs typeface="Arial" panose="020B0604020202020204" pitchFamily="34" charset="0"/>
              </a:rPr>
              <a:t> </a:t>
            </a:r>
            <a:r>
              <a:rPr lang="ru-RU" altLang="bg-BG" dirty="0">
                <a:latin typeface="Georgia" panose="02040502050405020303" pitchFamily="18" charset="0"/>
                <a:ea typeface="宋体" charset="-122"/>
                <a:cs typeface="Arial" panose="020B0604020202020204" pitchFamily="34" charset="0"/>
              </a:rPr>
              <a:t>на </a:t>
            </a:r>
            <a:r>
              <a:rPr lang="ru-RU" altLang="bg-BG" dirty="0" err="1">
                <a:latin typeface="Georgia" panose="02040502050405020303" pitchFamily="18" charset="0"/>
                <a:ea typeface="宋体" charset="-122"/>
                <a:cs typeface="Arial" panose="020B0604020202020204" pitchFamily="34" charset="0"/>
              </a:rPr>
              <a:t>най-маргинализираните</a:t>
            </a:r>
            <a:r>
              <a:rPr lang="ru-RU" altLang="bg-BG" dirty="0">
                <a:latin typeface="Georgia" panose="02040502050405020303" pitchFamily="18" charset="0"/>
                <a:ea typeface="宋体" charset="-122"/>
                <a:cs typeface="Arial" panose="020B0604020202020204" pitchFamily="34" charset="0"/>
              </a:rPr>
              <a:t> общности, вкл. </a:t>
            </a:r>
            <a:r>
              <a:rPr lang="ru-RU" altLang="bg-BG" dirty="0" err="1">
                <a:latin typeface="Georgia" panose="02040502050405020303" pitchFamily="18" charset="0"/>
                <a:ea typeface="宋体" charset="-122"/>
                <a:cs typeface="Arial" panose="020B0604020202020204" pitchFamily="34" charset="0"/>
              </a:rPr>
              <a:t>ромите</a:t>
            </a:r>
            <a:r>
              <a:rPr lang="ru-RU" altLang="bg-BG" dirty="0">
                <a:latin typeface="Georgia" panose="02040502050405020303" pitchFamily="18" charset="0"/>
                <a:ea typeface="宋体" charset="-122"/>
                <a:cs typeface="Arial" panose="020B0604020202020204" pitchFamily="34" charset="0"/>
              </a:rPr>
              <a:t> чрез </a:t>
            </a:r>
            <a:r>
              <a:rPr lang="ru-RU" altLang="bg-BG" dirty="0" err="1">
                <a:latin typeface="Georgia" panose="02040502050405020303" pitchFamily="18" charset="0"/>
                <a:ea typeface="宋体" charset="-122"/>
                <a:cs typeface="Arial" panose="020B0604020202020204" pitchFamily="34" charset="0"/>
              </a:rPr>
              <a:t>реализацията</a:t>
            </a:r>
            <a:r>
              <a:rPr lang="ru-RU" altLang="bg-BG" dirty="0">
                <a:latin typeface="Georgia" panose="02040502050405020303" pitchFamily="18" charset="0"/>
                <a:ea typeface="宋体" charset="-122"/>
                <a:cs typeface="Arial" panose="020B0604020202020204" pitchFamily="34" charset="0"/>
              </a:rPr>
              <a:t> на </a:t>
            </a:r>
            <a:r>
              <a:rPr lang="ru-RU" altLang="bg-BG" dirty="0" err="1">
                <a:latin typeface="Georgia" panose="02040502050405020303" pitchFamily="18" charset="0"/>
                <a:ea typeface="宋体" charset="-122"/>
                <a:cs typeface="Arial" panose="020B0604020202020204" pitchFamily="34" charset="0"/>
              </a:rPr>
              <a:t>комплексни</a:t>
            </a:r>
            <a:r>
              <a:rPr lang="ru-RU" altLang="bg-BG" dirty="0">
                <a:latin typeface="Georgia" panose="02040502050405020303" pitchFamily="18" charset="0"/>
                <a:ea typeface="宋体" charset="-122"/>
                <a:cs typeface="Arial" panose="020B0604020202020204" pitchFamily="34" charset="0"/>
              </a:rPr>
              <a:t> мерки и </a:t>
            </a:r>
            <a:r>
              <a:rPr lang="ru-RU" altLang="bg-BG" dirty="0" err="1">
                <a:latin typeface="Georgia" panose="02040502050405020303" pitchFamily="18" charset="0"/>
                <a:ea typeface="宋体" charset="-122"/>
                <a:cs typeface="Arial" panose="020B0604020202020204" pitchFamily="34" charset="0"/>
              </a:rPr>
              <a:t>прилагането</a:t>
            </a:r>
            <a:r>
              <a:rPr lang="ru-RU" altLang="bg-BG" dirty="0">
                <a:latin typeface="Georgia" panose="02040502050405020303" pitchFamily="18" charset="0"/>
                <a:ea typeface="宋体" charset="-122"/>
                <a:cs typeface="Arial" panose="020B0604020202020204" pitchFamily="34" charset="0"/>
              </a:rPr>
              <a:t> на </a:t>
            </a:r>
            <a:r>
              <a:rPr lang="ru-RU" altLang="bg-BG" dirty="0" err="1">
                <a:latin typeface="Georgia" panose="02040502050405020303" pitchFamily="18" charset="0"/>
                <a:ea typeface="宋体" charset="-122"/>
                <a:cs typeface="Arial" panose="020B0604020202020204" pitchFamily="34" charset="0"/>
              </a:rPr>
              <a:t>интегриран</a:t>
            </a:r>
            <a:r>
              <a:rPr lang="ru-RU" altLang="bg-BG" dirty="0">
                <a:latin typeface="Georgia" panose="02040502050405020303" pitchFamily="18" charset="0"/>
                <a:ea typeface="宋体" charset="-122"/>
                <a:cs typeface="Arial" panose="020B0604020202020204" pitchFamily="34" charset="0"/>
              </a:rPr>
              <a:t> </a:t>
            </a:r>
            <a:r>
              <a:rPr lang="ru-RU" altLang="bg-BG" dirty="0" smtClean="0">
                <a:latin typeface="Georgia" panose="02040502050405020303" pitchFamily="18" charset="0"/>
                <a:ea typeface="宋体" charset="-122"/>
                <a:cs typeface="Arial" panose="020B0604020202020204" pitchFamily="34" charset="0"/>
              </a:rPr>
              <a:t>подход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altLang="bg-BG" dirty="0" err="1">
                <a:latin typeface="Georgia" panose="02040502050405020303" pitchFamily="18" charset="0"/>
                <a:ea typeface="宋体" charset="-122"/>
                <a:cs typeface="Arial" panose="020B0604020202020204" pitchFamily="34" charset="0"/>
              </a:rPr>
              <a:t>Подпомагане</a:t>
            </a:r>
            <a:r>
              <a:rPr lang="ru-RU" altLang="bg-BG" dirty="0">
                <a:latin typeface="Georgia" panose="02040502050405020303" pitchFamily="18" charset="0"/>
                <a:ea typeface="宋体" charset="-122"/>
                <a:cs typeface="Arial" panose="020B0604020202020204" pitchFamily="34" charset="0"/>
              </a:rPr>
              <a:t> </a:t>
            </a:r>
            <a:r>
              <a:rPr lang="ru-RU" altLang="bg-BG" dirty="0" err="1">
                <a:latin typeface="Georgia" panose="02040502050405020303" pitchFamily="18" charset="0"/>
                <a:ea typeface="宋体" charset="-122"/>
                <a:cs typeface="Arial" panose="020B0604020202020204" pitchFamily="34" charset="0"/>
              </a:rPr>
              <a:t>интеграцията</a:t>
            </a:r>
            <a:r>
              <a:rPr lang="ru-RU" altLang="bg-BG" dirty="0">
                <a:latin typeface="Georgia" panose="02040502050405020303" pitchFamily="18" charset="0"/>
                <a:ea typeface="宋体" charset="-122"/>
                <a:cs typeface="Arial" panose="020B0604020202020204" pitchFamily="34" charset="0"/>
              </a:rPr>
              <a:t> на </a:t>
            </a:r>
            <a:r>
              <a:rPr lang="ru-RU" altLang="bg-BG" dirty="0" err="1">
                <a:latin typeface="Georgia" panose="02040502050405020303" pitchFamily="18" charset="0"/>
                <a:ea typeface="宋体" charset="-122"/>
                <a:cs typeface="Arial" panose="020B0604020202020204" pitchFamily="34" charset="0"/>
              </a:rPr>
              <a:t>пазара</a:t>
            </a:r>
            <a:r>
              <a:rPr lang="ru-RU" altLang="bg-BG" dirty="0">
                <a:latin typeface="Georgia" panose="02040502050405020303" pitchFamily="18" charset="0"/>
                <a:ea typeface="宋体" charset="-122"/>
                <a:cs typeface="Arial" panose="020B0604020202020204" pitchFamily="34" charset="0"/>
              </a:rPr>
              <a:t> на труда на </a:t>
            </a:r>
            <a:r>
              <a:rPr lang="ru-RU" altLang="bg-BG" dirty="0" err="1">
                <a:latin typeface="Georgia" panose="02040502050405020303" pitchFamily="18" charset="0"/>
                <a:ea typeface="宋体" charset="-122"/>
                <a:cs typeface="Arial" panose="020B0604020202020204" pitchFamily="34" charset="0"/>
              </a:rPr>
              <a:t>маргинализираните</a:t>
            </a:r>
            <a:r>
              <a:rPr lang="ru-RU" altLang="bg-BG" dirty="0">
                <a:latin typeface="Georgia" panose="02040502050405020303" pitchFamily="18" charset="0"/>
                <a:ea typeface="宋体" charset="-122"/>
                <a:cs typeface="Arial" panose="020B0604020202020204" pitchFamily="34" charset="0"/>
              </a:rPr>
              <a:t> </a:t>
            </a:r>
            <a:r>
              <a:rPr lang="ru-RU" altLang="bg-BG" dirty="0" err="1" smtClean="0">
                <a:latin typeface="Georgia" panose="02040502050405020303" pitchFamily="18" charset="0"/>
                <a:ea typeface="宋体" charset="-122"/>
                <a:cs typeface="Arial" panose="020B0604020202020204" pitchFamily="34" charset="0"/>
              </a:rPr>
              <a:t>групи</a:t>
            </a:r>
            <a:endParaRPr lang="ru-RU" altLang="bg-BG" dirty="0" smtClean="0">
              <a:latin typeface="Georgia" panose="02040502050405020303" pitchFamily="18" charset="0"/>
              <a:ea typeface="宋体" charset="-122"/>
              <a:cs typeface="Arial" panose="020B0604020202020204" pitchFamily="34" charset="0"/>
            </a:endParaRP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altLang="bg-BG" dirty="0" smtClean="0">
                <a:latin typeface="Georgia" panose="02040502050405020303" pitchFamily="18" charset="0"/>
                <a:ea typeface="宋体" charset="-122"/>
                <a:cs typeface="Arial" panose="020B0604020202020204" pitchFamily="34" charset="0"/>
              </a:rPr>
              <a:t> </a:t>
            </a:r>
            <a:r>
              <a:rPr lang="ru-RU" altLang="bg-BG" dirty="0" err="1">
                <a:latin typeface="Georgia" panose="02040502050405020303" pitchFamily="18" charset="0"/>
                <a:ea typeface="宋体" charset="-122"/>
                <a:cs typeface="Arial" panose="020B0604020202020204" pitchFamily="34" charset="0"/>
              </a:rPr>
              <a:t>Осигуряване</a:t>
            </a:r>
            <a:r>
              <a:rPr lang="ru-RU" altLang="bg-BG" dirty="0">
                <a:latin typeface="Georgia" panose="02040502050405020303" pitchFamily="18" charset="0"/>
                <a:ea typeface="宋体" charset="-122"/>
                <a:cs typeface="Arial" panose="020B0604020202020204" pitchFamily="34" charset="0"/>
              </a:rPr>
              <a:t> на </a:t>
            </a:r>
            <a:r>
              <a:rPr lang="ru-RU" altLang="bg-BG" dirty="0" err="1">
                <a:latin typeface="Georgia" panose="02040502050405020303" pitchFamily="18" charset="0"/>
                <a:ea typeface="宋体" charset="-122"/>
                <a:cs typeface="Arial" panose="020B0604020202020204" pitchFamily="34" charset="0"/>
              </a:rPr>
              <a:t>достъп</a:t>
            </a:r>
            <a:r>
              <a:rPr lang="ru-RU" altLang="bg-BG" dirty="0">
                <a:latin typeface="Georgia" panose="02040502050405020303" pitchFamily="18" charset="0"/>
                <a:ea typeface="宋体" charset="-122"/>
                <a:cs typeface="Arial" panose="020B0604020202020204" pitchFamily="34" charset="0"/>
              </a:rPr>
              <a:t> до образование и </a:t>
            </a:r>
            <a:r>
              <a:rPr lang="ru-RU" altLang="bg-BG" dirty="0" smtClean="0">
                <a:latin typeface="Georgia" panose="02040502050405020303" pitchFamily="18" charset="0"/>
                <a:ea typeface="宋体" charset="-122"/>
                <a:cs typeface="Arial" panose="020B0604020202020204" pitchFamily="34" charset="0"/>
              </a:rPr>
              <a:t>обучение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altLang="bg-BG" dirty="0" smtClean="0">
                <a:latin typeface="Georgia" panose="02040502050405020303" pitchFamily="18" charset="0"/>
                <a:ea typeface="宋体" charset="-122"/>
                <a:cs typeface="Arial" panose="020B0604020202020204" pitchFamily="34" charset="0"/>
              </a:rPr>
              <a:t> </a:t>
            </a:r>
            <a:r>
              <a:rPr lang="ru-RU" altLang="bg-BG" dirty="0" err="1">
                <a:latin typeface="Georgia" panose="02040502050405020303" pitchFamily="18" charset="0"/>
                <a:ea typeface="宋体" charset="-122"/>
                <a:cs typeface="Arial" panose="020B0604020202020204" pitchFamily="34" charset="0"/>
              </a:rPr>
              <a:t>Подобряване</a:t>
            </a:r>
            <a:r>
              <a:rPr lang="ru-RU" altLang="bg-BG" dirty="0">
                <a:latin typeface="Georgia" panose="02040502050405020303" pitchFamily="18" charset="0"/>
                <a:ea typeface="宋体" charset="-122"/>
                <a:cs typeface="Arial" panose="020B0604020202020204" pitchFamily="34" charset="0"/>
              </a:rPr>
              <a:t> </a:t>
            </a:r>
            <a:r>
              <a:rPr lang="ru-RU" altLang="bg-BG" dirty="0" err="1">
                <a:latin typeface="Georgia" panose="02040502050405020303" pitchFamily="18" charset="0"/>
                <a:ea typeface="宋体" charset="-122"/>
                <a:cs typeface="Arial" panose="020B0604020202020204" pitchFamily="34" charset="0"/>
              </a:rPr>
              <a:t>достъпа</a:t>
            </a:r>
            <a:r>
              <a:rPr lang="ru-RU" altLang="bg-BG" dirty="0">
                <a:latin typeface="Georgia" panose="02040502050405020303" pitchFamily="18" charset="0"/>
                <a:ea typeface="宋体" charset="-122"/>
                <a:cs typeface="Arial" panose="020B0604020202020204" pitchFamily="34" charset="0"/>
              </a:rPr>
              <a:t> до </a:t>
            </a:r>
            <a:r>
              <a:rPr lang="ru-RU" altLang="bg-BG" dirty="0" err="1">
                <a:latin typeface="Georgia" panose="02040502050405020303" pitchFamily="18" charset="0"/>
                <a:ea typeface="宋体" charset="-122"/>
                <a:cs typeface="Arial" panose="020B0604020202020204" pitchFamily="34" charset="0"/>
              </a:rPr>
              <a:t>социални</a:t>
            </a:r>
            <a:r>
              <a:rPr lang="ru-RU" altLang="bg-BG" dirty="0">
                <a:latin typeface="Georgia" panose="02040502050405020303" pitchFamily="18" charset="0"/>
                <a:ea typeface="宋体" charset="-122"/>
                <a:cs typeface="Arial" panose="020B0604020202020204" pitchFamily="34" charset="0"/>
              </a:rPr>
              <a:t> и </a:t>
            </a:r>
            <a:r>
              <a:rPr lang="ru-RU" altLang="bg-BG" dirty="0" err="1">
                <a:latin typeface="Georgia" panose="02040502050405020303" pitchFamily="18" charset="0"/>
                <a:ea typeface="宋体" charset="-122"/>
                <a:cs typeface="Arial" panose="020B0604020202020204" pitchFamily="34" charset="0"/>
              </a:rPr>
              <a:t>здравни</a:t>
            </a:r>
            <a:r>
              <a:rPr lang="ru-RU" altLang="bg-BG" dirty="0">
                <a:latin typeface="Georgia" panose="02040502050405020303" pitchFamily="18" charset="0"/>
                <a:ea typeface="宋体" charset="-122"/>
                <a:cs typeface="Arial" panose="020B0604020202020204" pitchFamily="34" charset="0"/>
              </a:rPr>
              <a:t> услуги </a:t>
            </a:r>
            <a:endParaRPr lang="ru-RU" altLang="bg-BG" dirty="0" smtClean="0">
              <a:latin typeface="Georgia" panose="02040502050405020303" pitchFamily="18" charset="0"/>
              <a:ea typeface="宋体" charset="-122"/>
              <a:cs typeface="Arial" panose="020B0604020202020204" pitchFamily="34" charset="0"/>
            </a:endParaRP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altLang="bg-BG" dirty="0" smtClean="0">
                <a:latin typeface="Georgia" panose="02040502050405020303" pitchFamily="18" charset="0"/>
                <a:ea typeface="宋体" charset="-122"/>
                <a:cs typeface="Arial" panose="020B0604020202020204" pitchFamily="34" charset="0"/>
              </a:rPr>
              <a:t> </a:t>
            </a:r>
            <a:r>
              <a:rPr lang="ru-RU" altLang="bg-BG" dirty="0">
                <a:latin typeface="Georgia" panose="02040502050405020303" pitchFamily="18" charset="0"/>
                <a:ea typeface="宋体" charset="-122"/>
                <a:cs typeface="Arial" panose="020B0604020202020204" pitchFamily="34" charset="0"/>
              </a:rPr>
              <a:t>Развитие на </a:t>
            </a:r>
            <a:r>
              <a:rPr lang="ru-RU" altLang="bg-BG" dirty="0" err="1">
                <a:latin typeface="Georgia" panose="02040502050405020303" pitchFamily="18" charset="0"/>
                <a:ea typeface="宋体" charset="-122"/>
                <a:cs typeface="Arial" panose="020B0604020202020204" pitchFamily="34" charset="0"/>
              </a:rPr>
              <a:t>местните</a:t>
            </a:r>
            <a:r>
              <a:rPr lang="ru-RU" altLang="bg-BG" dirty="0">
                <a:latin typeface="Georgia" panose="02040502050405020303" pitchFamily="18" charset="0"/>
                <a:ea typeface="宋体" charset="-122"/>
                <a:cs typeface="Arial" panose="020B0604020202020204" pitchFamily="34" charset="0"/>
              </a:rPr>
              <a:t> общности и </a:t>
            </a:r>
            <a:r>
              <a:rPr lang="ru-RU" altLang="bg-BG" dirty="0" err="1">
                <a:latin typeface="Georgia" panose="02040502050405020303" pitchFamily="18" charset="0"/>
                <a:ea typeface="宋体" charset="-122"/>
                <a:cs typeface="Arial" panose="020B0604020202020204" pitchFamily="34" charset="0"/>
              </a:rPr>
              <a:t>преодоляване</a:t>
            </a:r>
            <a:r>
              <a:rPr lang="ru-RU" altLang="bg-BG" dirty="0">
                <a:latin typeface="Georgia" panose="02040502050405020303" pitchFamily="18" charset="0"/>
                <a:ea typeface="宋体" charset="-122"/>
                <a:cs typeface="Arial" panose="020B0604020202020204" pitchFamily="34" charset="0"/>
              </a:rPr>
              <a:t> на </a:t>
            </a:r>
            <a:r>
              <a:rPr lang="ru-RU" altLang="bg-BG" dirty="0" err="1">
                <a:latin typeface="Georgia" panose="02040502050405020303" pitchFamily="18" charset="0"/>
                <a:ea typeface="宋体" charset="-122"/>
                <a:cs typeface="Arial" panose="020B0604020202020204" pitchFamily="34" charset="0"/>
              </a:rPr>
              <a:t>негативните</a:t>
            </a:r>
            <a:r>
              <a:rPr lang="ru-RU" altLang="bg-BG" dirty="0">
                <a:latin typeface="Georgia" panose="02040502050405020303" pitchFamily="18" charset="0"/>
                <a:ea typeface="宋体" charset="-122"/>
                <a:cs typeface="Arial" panose="020B0604020202020204" pitchFamily="34" charset="0"/>
              </a:rPr>
              <a:t> </a:t>
            </a:r>
            <a:r>
              <a:rPr lang="ru-RU" altLang="bg-BG" dirty="0" err="1" smtClean="0">
                <a:latin typeface="Georgia" panose="02040502050405020303" pitchFamily="18" charset="0"/>
                <a:ea typeface="宋体" charset="-122"/>
                <a:cs typeface="Arial" panose="020B0604020202020204" pitchFamily="34" charset="0"/>
              </a:rPr>
              <a:t>стереотипи</a:t>
            </a:r>
            <a:endParaRPr lang="ru-RU" altLang="bg-BG" dirty="0">
              <a:latin typeface="Georgia" panose="02040502050405020303" pitchFamily="18" charset="0"/>
              <a:ea typeface="宋体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012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bg-BG" dirty="0"/>
              <a:t>ПРЕДСТОЯЩО ПО ОП РЧР</a:t>
            </a:r>
          </a:p>
          <a:p>
            <a:endParaRPr lang="bg-BG" dirty="0"/>
          </a:p>
        </p:txBody>
      </p:sp>
      <p:sp>
        <p:nvSpPr>
          <p:cNvPr id="3" name="Rectangle 2"/>
          <p:cNvSpPr/>
          <p:nvPr/>
        </p:nvSpPr>
        <p:spPr>
          <a:xfrm>
            <a:off x="323850" y="842964"/>
            <a:ext cx="7992566" cy="34624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b="1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ИНТЕГРИРАНИ ДЕЙСТВИЯ ЗА УСТОЙЧИВО ГРАДСКО РАЗВИТИЕ</a:t>
            </a:r>
            <a:r>
              <a:rPr lang="en-US" b="1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 – </a:t>
            </a:r>
            <a:r>
              <a:rPr lang="en-US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18 000 000 </a:t>
            </a:r>
            <a:r>
              <a:rPr lang="bg-BG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лв.</a:t>
            </a:r>
          </a:p>
          <a:p>
            <a:endParaRPr lang="bg-BG" sz="1200" b="1" dirty="0" smtClean="0">
              <a:latin typeface="Times New Roman" panose="02020603050405020304" pitchFamily="18" charset="0"/>
            </a:endParaRP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dirty="0" err="1" smtClean="0">
                <a:latin typeface="Georgia" panose="02040502050405020303" pitchFamily="18" charset="0"/>
              </a:rPr>
              <a:t>Подкрепа</a:t>
            </a:r>
            <a:r>
              <a:rPr lang="ru-RU" dirty="0" smtClean="0">
                <a:latin typeface="Georgia" panose="02040502050405020303" pitchFamily="18" charset="0"/>
              </a:rPr>
              <a:t> </a:t>
            </a:r>
            <a:r>
              <a:rPr lang="ru-RU" dirty="0">
                <a:latin typeface="Georgia" panose="02040502050405020303" pitchFamily="18" charset="0"/>
              </a:rPr>
              <a:t>за </a:t>
            </a:r>
            <a:r>
              <a:rPr lang="ru-RU" dirty="0" err="1">
                <a:latin typeface="Georgia" panose="02040502050405020303" pitchFamily="18" charset="0"/>
              </a:rPr>
              <a:t>реализирането</a:t>
            </a:r>
            <a:r>
              <a:rPr lang="ru-RU" dirty="0">
                <a:latin typeface="Georgia" panose="02040502050405020303" pitchFamily="18" charset="0"/>
              </a:rPr>
              <a:t> на </a:t>
            </a:r>
            <a:r>
              <a:rPr lang="ru-RU" dirty="0" err="1">
                <a:latin typeface="Georgia" panose="02040502050405020303" pitchFamily="18" charset="0"/>
              </a:rPr>
              <a:t>интегрирани</a:t>
            </a:r>
            <a:r>
              <a:rPr lang="ru-RU" dirty="0">
                <a:latin typeface="Georgia" panose="02040502050405020303" pitchFamily="18" charset="0"/>
              </a:rPr>
              <a:t> действия за устойчиво </a:t>
            </a:r>
            <a:r>
              <a:rPr lang="ru-RU" dirty="0" err="1">
                <a:latin typeface="Georgia" panose="02040502050405020303" pitchFamily="18" charset="0"/>
              </a:rPr>
              <a:t>градско</a:t>
            </a:r>
            <a:r>
              <a:rPr lang="ru-RU" dirty="0">
                <a:latin typeface="Georgia" panose="02040502050405020303" pitchFamily="18" charset="0"/>
              </a:rPr>
              <a:t> развитие и </a:t>
            </a:r>
            <a:r>
              <a:rPr lang="ru-RU" dirty="0" smtClean="0">
                <a:latin typeface="Georgia" panose="02040502050405020303" pitchFamily="18" charset="0"/>
              </a:rPr>
              <a:t>развитие</a:t>
            </a:r>
            <a:endParaRPr lang="bg-BG" dirty="0">
              <a:latin typeface="Georgia" panose="02040502050405020303" pitchFamily="18" charset="0"/>
            </a:endParaRP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dirty="0" err="1">
                <a:latin typeface="Georgia" panose="02040502050405020303" pitchFamily="18" charset="0"/>
              </a:rPr>
              <a:t>Допълняемост</a:t>
            </a:r>
            <a:r>
              <a:rPr lang="ru-RU" dirty="0">
                <a:latin typeface="Georgia" panose="02040502050405020303" pitchFamily="18" charset="0"/>
              </a:rPr>
              <a:t> на </a:t>
            </a:r>
            <a:r>
              <a:rPr lang="ru-RU" dirty="0" err="1">
                <a:latin typeface="Georgia" panose="02040502050405020303" pitchFamily="18" charset="0"/>
              </a:rPr>
              <a:t>проектите</a:t>
            </a:r>
            <a:r>
              <a:rPr lang="ru-RU" dirty="0">
                <a:latin typeface="Georgia" panose="02040502050405020303" pitchFamily="18" charset="0"/>
              </a:rPr>
              <a:t>, </a:t>
            </a:r>
            <a:r>
              <a:rPr lang="ru-RU" dirty="0" err="1">
                <a:latin typeface="Georgia" panose="02040502050405020303" pitchFamily="18" charset="0"/>
              </a:rPr>
              <a:t>включени</a:t>
            </a:r>
            <a:r>
              <a:rPr lang="ru-RU" dirty="0">
                <a:latin typeface="Georgia" panose="02040502050405020303" pitchFamily="18" charset="0"/>
              </a:rPr>
              <a:t> в ИПГВР за </a:t>
            </a:r>
            <a:r>
              <a:rPr lang="ru-RU" dirty="0" err="1">
                <a:latin typeface="Georgia" panose="02040502050405020303" pitchFamily="18" charset="0"/>
              </a:rPr>
              <a:t>изграждане</a:t>
            </a:r>
            <a:r>
              <a:rPr lang="ru-RU" dirty="0">
                <a:latin typeface="Georgia" panose="02040502050405020303" pitchFamily="18" charset="0"/>
              </a:rPr>
              <a:t> на </a:t>
            </a:r>
            <a:r>
              <a:rPr lang="ru-RU" dirty="0" err="1">
                <a:latin typeface="Georgia" panose="02040502050405020303" pitchFamily="18" charset="0"/>
              </a:rPr>
              <a:t>социална</a:t>
            </a:r>
            <a:r>
              <a:rPr lang="ru-RU" dirty="0">
                <a:latin typeface="Georgia" panose="02040502050405020303" pitchFamily="18" charset="0"/>
              </a:rPr>
              <a:t> инфраструктура </a:t>
            </a:r>
            <a:r>
              <a:rPr lang="ru-RU" dirty="0" err="1">
                <a:latin typeface="Georgia" panose="02040502050405020303" pitchFamily="18" charset="0"/>
              </a:rPr>
              <a:t>извън</a:t>
            </a:r>
            <a:r>
              <a:rPr lang="ru-RU" dirty="0">
                <a:latin typeface="Georgia" panose="02040502050405020303" pitchFamily="18" charset="0"/>
              </a:rPr>
              <a:t> </a:t>
            </a:r>
            <a:r>
              <a:rPr lang="ru-RU" dirty="0" err="1">
                <a:latin typeface="Georgia" panose="02040502050405020303" pitchFamily="18" charset="0"/>
              </a:rPr>
              <a:t>процеса</a:t>
            </a:r>
            <a:r>
              <a:rPr lang="ru-RU" dirty="0">
                <a:latin typeface="Georgia" panose="02040502050405020303" pitchFamily="18" charset="0"/>
              </a:rPr>
              <a:t> на </a:t>
            </a:r>
            <a:r>
              <a:rPr lang="ru-RU" dirty="0" err="1">
                <a:latin typeface="Georgia" panose="02040502050405020303" pitchFamily="18" charset="0"/>
              </a:rPr>
              <a:t>деинституционализация</a:t>
            </a:r>
            <a:r>
              <a:rPr lang="ru-RU" dirty="0">
                <a:latin typeface="Georgia" panose="02040502050405020303" pitchFamily="18" charset="0"/>
              </a:rPr>
              <a:t> - </a:t>
            </a:r>
            <a:r>
              <a:rPr lang="ru-RU" b="1" dirty="0" err="1">
                <a:latin typeface="Georgia" panose="02040502050405020303" pitchFamily="18" charset="0"/>
              </a:rPr>
              <a:t>центрове</a:t>
            </a:r>
            <a:r>
              <a:rPr lang="ru-RU" b="1" dirty="0">
                <a:latin typeface="Georgia" panose="02040502050405020303" pitchFamily="18" charset="0"/>
              </a:rPr>
              <a:t> за временно </a:t>
            </a:r>
            <a:r>
              <a:rPr lang="ru-RU" b="1" dirty="0" err="1">
                <a:latin typeface="Georgia" panose="02040502050405020303" pitchFamily="18" charset="0"/>
              </a:rPr>
              <a:t>настаняване</a:t>
            </a:r>
            <a:r>
              <a:rPr lang="ru-RU" b="1" dirty="0">
                <a:latin typeface="Georgia" panose="02040502050405020303" pitchFamily="18" charset="0"/>
              </a:rPr>
              <a:t>, </a:t>
            </a:r>
            <a:r>
              <a:rPr lang="ru-RU" b="1" dirty="0" err="1">
                <a:latin typeface="Georgia" panose="02040502050405020303" pitchFamily="18" charset="0"/>
              </a:rPr>
              <a:t>кризисни</a:t>
            </a:r>
            <a:r>
              <a:rPr lang="ru-RU" b="1" dirty="0">
                <a:latin typeface="Georgia" panose="02040502050405020303" pitchFamily="18" charset="0"/>
              </a:rPr>
              <a:t> </a:t>
            </a:r>
            <a:r>
              <a:rPr lang="ru-RU" b="1" dirty="0" err="1">
                <a:latin typeface="Georgia" panose="02040502050405020303" pitchFamily="18" charset="0"/>
              </a:rPr>
              <a:t>центрове</a:t>
            </a:r>
            <a:r>
              <a:rPr lang="ru-RU" b="1" dirty="0">
                <a:latin typeface="Georgia" panose="02040502050405020303" pitchFamily="18" charset="0"/>
              </a:rPr>
              <a:t>, приюти и </a:t>
            </a:r>
            <a:r>
              <a:rPr lang="ru-RU" b="1" dirty="0" err="1">
                <a:latin typeface="Georgia" panose="02040502050405020303" pitchFamily="18" charset="0"/>
              </a:rPr>
              <a:t>центрове</a:t>
            </a:r>
            <a:r>
              <a:rPr lang="ru-RU" b="1" dirty="0">
                <a:latin typeface="Georgia" panose="02040502050405020303" pitchFamily="18" charset="0"/>
              </a:rPr>
              <a:t> за работа с </a:t>
            </a:r>
            <a:r>
              <a:rPr lang="ru-RU" b="1" dirty="0" err="1">
                <a:latin typeface="Georgia" panose="02040502050405020303" pitchFamily="18" charset="0"/>
              </a:rPr>
              <a:t>деца</a:t>
            </a:r>
            <a:r>
              <a:rPr lang="ru-RU" b="1" dirty="0">
                <a:latin typeface="Georgia" panose="02040502050405020303" pitchFamily="18" charset="0"/>
              </a:rPr>
              <a:t> на </a:t>
            </a:r>
            <a:r>
              <a:rPr lang="ru-RU" b="1" dirty="0" err="1" smtClean="0">
                <a:latin typeface="Georgia" panose="02040502050405020303" pitchFamily="18" charset="0"/>
              </a:rPr>
              <a:t>улицата</a:t>
            </a:r>
            <a:endParaRPr lang="ru-RU" b="1" dirty="0">
              <a:latin typeface="Georgia" panose="02040502050405020303" pitchFamily="18" charset="0"/>
            </a:endParaRP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dirty="0" smtClean="0">
                <a:latin typeface="Georgia" panose="02040502050405020303" pitchFamily="18" charset="0"/>
              </a:rPr>
              <a:t>Покана за </a:t>
            </a:r>
            <a:r>
              <a:rPr lang="ru-RU" dirty="0" err="1" smtClean="0">
                <a:latin typeface="Georgia" panose="02040502050405020303" pitchFamily="18" charset="0"/>
              </a:rPr>
              <a:t>кандидатстване</a:t>
            </a:r>
            <a:r>
              <a:rPr lang="ru-RU" dirty="0" smtClean="0">
                <a:latin typeface="Georgia" panose="02040502050405020303" pitchFamily="18" charset="0"/>
              </a:rPr>
              <a:t> – </a:t>
            </a:r>
            <a:r>
              <a:rPr lang="ru-RU" dirty="0" err="1" smtClean="0">
                <a:latin typeface="Georgia" panose="02040502050405020303" pitchFamily="18" charset="0"/>
              </a:rPr>
              <a:t>октомври</a:t>
            </a:r>
            <a:r>
              <a:rPr lang="ru-RU" dirty="0" smtClean="0">
                <a:latin typeface="Georgia" panose="02040502050405020303" pitchFamily="18" charset="0"/>
              </a:rPr>
              <a:t> 2017 г.</a:t>
            </a:r>
            <a:endParaRPr lang="bg-BG" dirty="0">
              <a:latin typeface="Georgia" panose="02040502050405020303" pitchFamily="18" charset="0"/>
            </a:endParaRPr>
          </a:p>
          <a:p>
            <a:endParaRPr lang="bg-BG" sz="1200" b="1" dirty="0">
              <a:latin typeface="Times New Roman" panose="02020603050405020304" pitchFamily="18" charset="0"/>
            </a:endParaRP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691037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bg-BG" dirty="0"/>
              <a:t>ПРЕДСТОЯЩО ПО ОП РЧР</a:t>
            </a:r>
          </a:p>
          <a:p>
            <a:endParaRPr lang="bg-BG" dirty="0"/>
          </a:p>
        </p:txBody>
      </p:sp>
      <p:sp>
        <p:nvSpPr>
          <p:cNvPr id="3" name="Rectangle 2"/>
          <p:cNvSpPr/>
          <p:nvPr/>
        </p:nvSpPr>
        <p:spPr>
          <a:xfrm>
            <a:off x="323850" y="842964"/>
            <a:ext cx="7992566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Georgia" panose="02040502050405020303" pitchFamily="18" charset="0"/>
                <a:ea typeface="Times New Roman" panose="02020603050405020304" pitchFamily="18" charset="0"/>
              </a:rPr>
              <a:t>ПОДКРЕПА ЗА ВОДЕНО ОТ ОБЩНОСТИТЕ МЕСТНО РАЗВИТИЕ</a:t>
            </a:r>
            <a:r>
              <a:rPr lang="en-US" b="1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–</a:t>
            </a:r>
            <a:r>
              <a:rPr lang="ru-RU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до </a:t>
            </a:r>
            <a:r>
              <a:rPr lang="ru-RU" dirty="0">
                <a:latin typeface="Georgia" panose="02040502050405020303" pitchFamily="18" charset="0"/>
                <a:ea typeface="Times New Roman" panose="02020603050405020304" pitchFamily="18" charset="0"/>
              </a:rPr>
              <a:t>97 300 000 </a:t>
            </a:r>
            <a:r>
              <a:rPr lang="ru-RU" dirty="0" err="1">
                <a:latin typeface="Georgia" panose="02040502050405020303" pitchFamily="18" charset="0"/>
                <a:ea typeface="Times New Roman" panose="02020603050405020304" pitchFamily="18" charset="0"/>
              </a:rPr>
              <a:t>лв</a:t>
            </a:r>
            <a:r>
              <a:rPr lang="ru-RU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. </a:t>
            </a:r>
            <a:r>
              <a:rPr lang="ru-RU" dirty="0">
                <a:latin typeface="Georgia" panose="02040502050405020303" pitchFamily="18" charset="0"/>
                <a:ea typeface="Times New Roman" panose="02020603050405020304" pitchFamily="18" charset="0"/>
              </a:rPr>
              <a:t>м</a:t>
            </a:r>
            <a:r>
              <a:rPr lang="ru-RU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аксимален бюджет от ОП РЧР</a:t>
            </a:r>
          </a:p>
          <a:p>
            <a:endParaRPr lang="bg-BG" sz="1200" b="1" dirty="0" smtClean="0">
              <a:latin typeface="Times New Roman" panose="02020603050405020304" pitchFamily="18" charset="0"/>
            </a:endParaRP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dirty="0" err="1" smtClean="0">
                <a:latin typeface="Georgia" panose="02040502050405020303" pitchFamily="18" charset="0"/>
              </a:rPr>
              <a:t>Подкрепа</a:t>
            </a:r>
            <a:r>
              <a:rPr lang="ru-RU" dirty="0" smtClean="0">
                <a:latin typeface="Georgia" panose="02040502050405020303" pitchFamily="18" charset="0"/>
              </a:rPr>
              <a:t> </a:t>
            </a:r>
            <a:r>
              <a:rPr lang="ru-RU" dirty="0">
                <a:latin typeface="Georgia" panose="02040502050405020303" pitchFamily="18" charset="0"/>
              </a:rPr>
              <a:t>за </a:t>
            </a:r>
            <a:r>
              <a:rPr lang="ru-RU" dirty="0" err="1">
                <a:latin typeface="Georgia" panose="02040502050405020303" pitchFamily="18" charset="0"/>
              </a:rPr>
              <a:t>реализирането</a:t>
            </a:r>
            <a:r>
              <a:rPr lang="ru-RU" dirty="0">
                <a:latin typeface="Georgia" panose="02040502050405020303" pitchFamily="18" charset="0"/>
              </a:rPr>
              <a:t> на </a:t>
            </a:r>
            <a:r>
              <a:rPr lang="ru-RU" dirty="0" err="1" smtClean="0">
                <a:latin typeface="Georgia" panose="02040502050405020303" pitchFamily="18" charset="0"/>
              </a:rPr>
              <a:t>интегриран</a:t>
            </a:r>
            <a:r>
              <a:rPr lang="ru-RU" dirty="0" smtClean="0">
                <a:latin typeface="Georgia" panose="02040502050405020303" pitchFamily="18" charset="0"/>
              </a:rPr>
              <a:t> </a:t>
            </a:r>
            <a:r>
              <a:rPr lang="ru-RU" dirty="0" err="1">
                <a:latin typeface="Georgia" panose="02040502050405020303" pitchFamily="18" charset="0"/>
              </a:rPr>
              <a:t>териториален</a:t>
            </a:r>
            <a:r>
              <a:rPr lang="ru-RU" dirty="0">
                <a:latin typeface="Georgia" panose="02040502050405020303" pitchFamily="18" charset="0"/>
              </a:rPr>
              <a:t> подход чрез инструмента </a:t>
            </a:r>
            <a:r>
              <a:rPr lang="ru-RU" dirty="0" smtClean="0">
                <a:latin typeface="Georgia" panose="02040502050405020303" pitchFamily="18" charset="0"/>
              </a:rPr>
              <a:t>ВОМР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dirty="0" err="1" smtClean="0">
                <a:latin typeface="Georgia" panose="02040502050405020303" pitchFamily="18" charset="0"/>
              </a:rPr>
              <a:t>Подкрепа</a:t>
            </a:r>
            <a:r>
              <a:rPr lang="ru-RU" dirty="0" smtClean="0">
                <a:latin typeface="Georgia" panose="02040502050405020303" pitchFamily="18" charset="0"/>
              </a:rPr>
              <a:t> за мерки в </a:t>
            </a:r>
            <a:r>
              <a:rPr lang="ru-RU" dirty="0" err="1" smtClean="0">
                <a:latin typeface="Georgia" panose="02040502050405020303" pitchFamily="18" charset="0"/>
              </a:rPr>
              <a:t>сферата</a:t>
            </a:r>
            <a:r>
              <a:rPr lang="ru-RU" dirty="0" smtClean="0">
                <a:latin typeface="Georgia" panose="02040502050405020303" pitchFamily="18" charset="0"/>
              </a:rPr>
              <a:t> на </a:t>
            </a:r>
            <a:r>
              <a:rPr lang="ru-RU" dirty="0" err="1" smtClean="0">
                <a:latin typeface="Georgia" panose="02040502050405020303" pitchFamily="18" charset="0"/>
              </a:rPr>
              <a:t>пазар</a:t>
            </a:r>
            <a:r>
              <a:rPr lang="ru-RU" dirty="0" smtClean="0">
                <a:latin typeface="Georgia" panose="02040502050405020303" pitchFamily="18" charset="0"/>
              </a:rPr>
              <a:t> на </a:t>
            </a:r>
            <a:r>
              <a:rPr lang="ru-RU" dirty="0" err="1" smtClean="0">
                <a:latin typeface="Georgia" panose="02040502050405020303" pitchFamily="18" charset="0"/>
              </a:rPr>
              <a:t>труза</a:t>
            </a:r>
            <a:r>
              <a:rPr lang="ru-RU" dirty="0" smtClean="0">
                <a:latin typeface="Georgia" panose="02040502050405020303" pitchFamily="18" charset="0"/>
              </a:rPr>
              <a:t> и </a:t>
            </a:r>
            <a:r>
              <a:rPr lang="ru-RU" dirty="0" err="1" smtClean="0">
                <a:latin typeface="Georgia" panose="02040502050405020303" pitchFamily="18" charset="0"/>
              </a:rPr>
              <a:t>социално</a:t>
            </a:r>
            <a:r>
              <a:rPr lang="ru-RU" dirty="0" smtClean="0">
                <a:latin typeface="Georgia" panose="02040502050405020303" pitchFamily="18" charset="0"/>
              </a:rPr>
              <a:t> </a:t>
            </a:r>
            <a:r>
              <a:rPr lang="ru-RU" dirty="0" err="1" smtClean="0">
                <a:latin typeface="Georgia" panose="02040502050405020303" pitchFamily="18" charset="0"/>
              </a:rPr>
              <a:t>включване</a:t>
            </a:r>
            <a:r>
              <a:rPr lang="ru-RU" dirty="0" smtClean="0">
                <a:latin typeface="Georgia" panose="02040502050405020303" pitchFamily="18" charset="0"/>
              </a:rPr>
              <a:t> </a:t>
            </a:r>
            <a:r>
              <a:rPr lang="en-US" dirty="0" smtClean="0">
                <a:latin typeface="Georgia" panose="02040502050405020303" pitchFamily="18" charset="0"/>
              </a:rPr>
              <a:t>(</a:t>
            </a:r>
            <a:r>
              <a:rPr lang="bg-BG" dirty="0" smtClean="0">
                <a:latin typeface="Georgia" panose="02040502050405020303" pitchFamily="18" charset="0"/>
              </a:rPr>
              <a:t>ПО 1 и ПО 2</a:t>
            </a:r>
            <a:r>
              <a:rPr lang="en-US" dirty="0" smtClean="0">
                <a:latin typeface="Georgia" panose="02040502050405020303" pitchFamily="18" charset="0"/>
              </a:rPr>
              <a:t>)</a:t>
            </a:r>
            <a:endParaRPr lang="bg-BG" dirty="0">
              <a:latin typeface="Georgia" panose="02040502050405020303" pitchFamily="18" charset="0"/>
            </a:endParaRP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dirty="0" smtClean="0">
                <a:latin typeface="Georgia" panose="02040502050405020303" pitchFamily="18" charset="0"/>
              </a:rPr>
              <a:t>Максимален </a:t>
            </a:r>
            <a:r>
              <a:rPr lang="ru-RU" dirty="0">
                <a:latin typeface="Georgia" panose="02040502050405020303" pitchFamily="18" charset="0"/>
              </a:rPr>
              <a:t>принос от ОПРЧР за </a:t>
            </a:r>
            <a:r>
              <a:rPr lang="ru-RU" dirty="0" err="1">
                <a:latin typeface="Georgia" panose="02040502050405020303" pitchFamily="18" charset="0"/>
              </a:rPr>
              <a:t>всички</a:t>
            </a:r>
            <a:r>
              <a:rPr lang="ru-RU" dirty="0">
                <a:latin typeface="Georgia" panose="02040502050405020303" pitchFamily="18" charset="0"/>
              </a:rPr>
              <a:t> мерки по </a:t>
            </a:r>
            <a:r>
              <a:rPr lang="ru-RU" dirty="0" err="1">
                <a:latin typeface="Georgia" panose="02040502050405020303" pitchFamily="18" charset="0"/>
              </a:rPr>
              <a:t>една</a:t>
            </a:r>
            <a:r>
              <a:rPr lang="ru-RU" dirty="0">
                <a:latin typeface="Georgia" panose="02040502050405020303" pitchFamily="18" charset="0"/>
              </a:rPr>
              <a:t> стратегия за ВОМР </a:t>
            </a:r>
            <a:r>
              <a:rPr lang="ru-RU" dirty="0" smtClean="0">
                <a:latin typeface="Georgia" panose="02040502050405020303" pitchFamily="18" charset="0"/>
              </a:rPr>
              <a:t>- до </a:t>
            </a:r>
            <a:r>
              <a:rPr lang="ru-RU" dirty="0">
                <a:latin typeface="Georgia" panose="02040502050405020303" pitchFamily="18" charset="0"/>
              </a:rPr>
              <a:t>760 000 евро за </a:t>
            </a:r>
            <a:r>
              <a:rPr lang="ru-RU" dirty="0" err="1">
                <a:latin typeface="Georgia" panose="02040502050405020303" pitchFamily="18" charset="0"/>
              </a:rPr>
              <a:t>целия</a:t>
            </a:r>
            <a:r>
              <a:rPr lang="ru-RU" dirty="0">
                <a:latin typeface="Georgia" panose="02040502050405020303" pitchFamily="18" charset="0"/>
              </a:rPr>
              <a:t> </a:t>
            </a:r>
            <a:r>
              <a:rPr lang="ru-RU" dirty="0" err="1">
                <a:latin typeface="Georgia" panose="02040502050405020303" pitchFamily="18" charset="0"/>
              </a:rPr>
              <a:t>програмен</a:t>
            </a:r>
            <a:r>
              <a:rPr lang="ru-RU" dirty="0">
                <a:latin typeface="Georgia" panose="02040502050405020303" pitchFamily="18" charset="0"/>
              </a:rPr>
              <a:t> </a:t>
            </a:r>
            <a:r>
              <a:rPr lang="ru-RU" dirty="0" smtClean="0">
                <a:latin typeface="Georgia" panose="02040502050405020303" pitchFamily="18" charset="0"/>
              </a:rPr>
              <a:t>период</a:t>
            </a:r>
            <a:endParaRPr lang="ru-RU" dirty="0">
              <a:latin typeface="Georgia" panose="02040502050405020303" pitchFamily="18" charset="0"/>
            </a:endParaRP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dirty="0" err="1" smtClean="0">
                <a:latin typeface="Georgia" panose="02040502050405020303" pitchFamily="18" charset="0"/>
              </a:rPr>
              <a:t>Втори</a:t>
            </a:r>
            <a:r>
              <a:rPr lang="ru-RU" dirty="0" smtClean="0">
                <a:latin typeface="Georgia" panose="02040502050405020303" pitchFamily="18" charset="0"/>
              </a:rPr>
              <a:t> </a:t>
            </a:r>
            <a:r>
              <a:rPr lang="ru-RU" dirty="0">
                <a:latin typeface="Georgia" panose="02040502050405020303" pitchFamily="18" charset="0"/>
              </a:rPr>
              <a:t>прием за подбор на стратегии и </a:t>
            </a:r>
            <a:r>
              <a:rPr lang="ru-RU" dirty="0" err="1">
                <a:latin typeface="Georgia" panose="02040502050405020303" pitchFamily="18" charset="0"/>
              </a:rPr>
              <a:t>местни</a:t>
            </a:r>
            <a:r>
              <a:rPr lang="ru-RU" dirty="0">
                <a:latin typeface="Georgia" panose="02040502050405020303" pitchFamily="18" charset="0"/>
              </a:rPr>
              <a:t> </a:t>
            </a:r>
            <a:r>
              <a:rPr lang="ru-RU" dirty="0" err="1">
                <a:latin typeface="Georgia" panose="02040502050405020303" pitchFamily="18" charset="0"/>
              </a:rPr>
              <a:t>инициативни</a:t>
            </a:r>
            <a:r>
              <a:rPr lang="ru-RU" dirty="0">
                <a:latin typeface="Georgia" panose="02040502050405020303" pitchFamily="18" charset="0"/>
              </a:rPr>
              <a:t> </a:t>
            </a:r>
            <a:r>
              <a:rPr lang="ru-RU" dirty="0" err="1">
                <a:latin typeface="Georgia" panose="02040502050405020303" pitchFamily="18" charset="0"/>
              </a:rPr>
              <a:t>групи</a:t>
            </a:r>
            <a:r>
              <a:rPr lang="ru-RU" dirty="0">
                <a:latin typeface="Georgia" panose="02040502050405020303" pitchFamily="18" charset="0"/>
              </a:rPr>
              <a:t> </a:t>
            </a:r>
            <a:r>
              <a:rPr lang="en-US" dirty="0" smtClean="0">
                <a:latin typeface="Georgia" panose="02040502050405020303" pitchFamily="18" charset="0"/>
              </a:rPr>
              <a:t> - </a:t>
            </a:r>
            <a:r>
              <a:rPr lang="bg-BG" i="1" dirty="0" smtClean="0">
                <a:latin typeface="Georgia" panose="02040502050405020303" pitchFamily="18" charset="0"/>
              </a:rPr>
              <a:t>в процес на оценка</a:t>
            </a:r>
            <a:endParaRPr lang="ru-RU" i="1" dirty="0">
              <a:latin typeface="Georgia" panose="02040502050405020303" pitchFamily="18" charset="0"/>
            </a:endParaRP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887077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690</TotalTime>
  <Words>914</Words>
  <Application>Microsoft Office PowerPoint</Application>
  <PresentationFormat>On-screen Show (16:9)</PresentationFormat>
  <Paragraphs>119</Paragraphs>
  <Slides>14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宋体</vt:lpstr>
      <vt:lpstr>Arial</vt:lpstr>
      <vt:lpstr>Calibri</vt:lpstr>
      <vt:lpstr>EC Square Sans Pro</vt:lpstr>
      <vt:lpstr>Georgia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Ecorys UK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Deepak Uppal</dc:creator>
  <cp:lastModifiedBy>Svetla Ivanova</cp:lastModifiedBy>
  <cp:revision>89</cp:revision>
  <dcterms:created xsi:type="dcterms:W3CDTF">2017-02-20T16:53:05Z</dcterms:created>
  <dcterms:modified xsi:type="dcterms:W3CDTF">2017-10-23T10:42:05Z</dcterms:modified>
</cp:coreProperties>
</file>